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0"/>
  </p:notesMasterIdLst>
  <p:sldIdLst>
    <p:sldId id="256" r:id="rId2"/>
    <p:sldId id="257" r:id="rId3"/>
    <p:sldId id="284" r:id="rId4"/>
    <p:sldId id="286" r:id="rId5"/>
    <p:sldId id="308" r:id="rId6"/>
    <p:sldId id="303" r:id="rId7"/>
    <p:sldId id="301" r:id="rId8"/>
    <p:sldId id="259" r:id="rId9"/>
    <p:sldId id="307" r:id="rId10"/>
    <p:sldId id="305" r:id="rId11"/>
    <p:sldId id="304" r:id="rId12"/>
    <p:sldId id="298" r:id="rId13"/>
    <p:sldId id="388" r:id="rId14"/>
    <p:sldId id="321" r:id="rId15"/>
    <p:sldId id="393" r:id="rId16"/>
    <p:sldId id="394" r:id="rId17"/>
    <p:sldId id="395" r:id="rId18"/>
    <p:sldId id="412" r:id="rId19"/>
    <p:sldId id="396" r:id="rId20"/>
    <p:sldId id="397" r:id="rId21"/>
    <p:sldId id="389" r:id="rId22"/>
    <p:sldId id="288" r:id="rId23"/>
    <p:sldId id="322" r:id="rId24"/>
    <p:sldId id="392" r:id="rId25"/>
    <p:sldId id="376" r:id="rId26"/>
    <p:sldId id="400" r:id="rId27"/>
    <p:sldId id="401" r:id="rId28"/>
    <p:sldId id="399" r:id="rId29"/>
    <p:sldId id="353" r:id="rId30"/>
    <p:sldId id="413" r:id="rId31"/>
    <p:sldId id="414" r:id="rId32"/>
    <p:sldId id="373" r:id="rId33"/>
    <p:sldId id="312" r:id="rId34"/>
    <p:sldId id="261" r:id="rId35"/>
    <p:sldId id="309" r:id="rId36"/>
    <p:sldId id="310" r:id="rId37"/>
    <p:sldId id="262" r:id="rId38"/>
    <p:sldId id="292" r:id="rId39"/>
    <p:sldId id="404" r:id="rId40"/>
    <p:sldId id="403" r:id="rId41"/>
    <p:sldId id="402" r:id="rId42"/>
    <p:sldId id="265" r:id="rId43"/>
    <p:sldId id="317" r:id="rId44"/>
    <p:sldId id="363" r:id="rId45"/>
    <p:sldId id="360" r:id="rId46"/>
    <p:sldId id="362" r:id="rId47"/>
    <p:sldId id="266" r:id="rId48"/>
    <p:sldId id="267" r:id="rId49"/>
    <p:sldId id="268" r:id="rId50"/>
    <p:sldId id="300" r:id="rId51"/>
    <p:sldId id="264" r:id="rId52"/>
    <p:sldId id="320" r:id="rId53"/>
    <p:sldId id="295" r:id="rId54"/>
    <p:sldId id="296" r:id="rId55"/>
    <p:sldId id="260" r:id="rId56"/>
    <p:sldId id="299" r:id="rId57"/>
    <p:sldId id="390" r:id="rId58"/>
    <p:sldId id="271" r:id="rId59"/>
    <p:sldId id="351" r:id="rId60"/>
    <p:sldId id="405" r:id="rId61"/>
    <p:sldId id="275" r:id="rId62"/>
    <p:sldId id="411" r:id="rId63"/>
    <p:sldId id="329" r:id="rId64"/>
    <p:sldId id="371" r:id="rId65"/>
    <p:sldId id="378" r:id="rId66"/>
    <p:sldId id="370" r:id="rId67"/>
    <p:sldId id="379" r:id="rId68"/>
    <p:sldId id="369" r:id="rId69"/>
    <p:sldId id="297" r:id="rId70"/>
    <p:sldId id="277" r:id="rId71"/>
    <p:sldId id="278" r:id="rId72"/>
    <p:sldId id="406" r:id="rId73"/>
    <p:sldId id="279" r:id="rId74"/>
    <p:sldId id="280" r:id="rId75"/>
    <p:sldId id="409" r:id="rId76"/>
    <p:sldId id="407" r:id="rId77"/>
    <p:sldId id="336" r:id="rId78"/>
    <p:sldId id="337" r:id="rId79"/>
    <p:sldId id="338" r:id="rId80"/>
    <p:sldId id="391" r:id="rId81"/>
    <p:sldId id="328" r:id="rId82"/>
    <p:sldId id="331" r:id="rId83"/>
    <p:sldId id="341" r:id="rId84"/>
    <p:sldId id="344" r:id="rId85"/>
    <p:sldId id="343" r:id="rId86"/>
    <p:sldId id="342" r:id="rId87"/>
    <p:sldId id="364" r:id="rId88"/>
    <p:sldId id="332" r:id="rId89"/>
    <p:sldId id="335" r:id="rId90"/>
    <p:sldId id="345" r:id="rId91"/>
    <p:sldId id="368" r:id="rId92"/>
    <p:sldId id="333" r:id="rId93"/>
    <p:sldId id="410" r:id="rId94"/>
    <p:sldId id="365" r:id="rId95"/>
    <p:sldId id="347" r:id="rId96"/>
    <p:sldId id="380" r:id="rId97"/>
    <p:sldId id="381" r:id="rId98"/>
    <p:sldId id="348" r:id="rId99"/>
    <p:sldId id="367" r:id="rId100"/>
    <p:sldId id="415" r:id="rId101"/>
    <p:sldId id="382" r:id="rId102"/>
    <p:sldId id="384" r:id="rId103"/>
    <p:sldId id="383" r:id="rId104"/>
    <p:sldId id="385" r:id="rId105"/>
    <p:sldId id="386" r:id="rId106"/>
    <p:sldId id="387" r:id="rId107"/>
    <p:sldId id="281" r:id="rId108"/>
    <p:sldId id="282" r:id="rId10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884" autoAdjust="0"/>
  </p:normalViewPr>
  <p:slideViewPr>
    <p:cSldViewPr snapToGrid="0">
      <p:cViewPr varScale="1">
        <p:scale>
          <a:sx n="138" d="100"/>
          <a:sy n="138" d="100"/>
        </p:scale>
        <p:origin x="834" y="12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0430B6A9-D869-190F-69DA-A408C4C2CC7B}"/>
            </a:ext>
          </a:extLst>
        </p:cNvPr>
        <p:cNvGrpSpPr/>
        <p:nvPr/>
      </p:nvGrpSpPr>
      <p:grpSpPr>
        <a:xfrm>
          <a:off x="0" y="0"/>
          <a:ext cx="0" cy="0"/>
          <a:chOff x="0" y="0"/>
          <a:chExt cx="0" cy="0"/>
        </a:xfrm>
      </p:grpSpPr>
      <p:sp>
        <p:nvSpPr>
          <p:cNvPr id="71" name="Google Shape;71;g2fa5b5300bd_0_1050:notes">
            <a:extLst>
              <a:ext uri="{FF2B5EF4-FFF2-40B4-BE49-F238E27FC236}">
                <a16:creationId xmlns:a16="http://schemas.microsoft.com/office/drawing/2014/main" id="{864F963C-A115-EABC-5D91-7CC46604CE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fa5b5300bd_0_1050:notes">
            <a:extLst>
              <a:ext uri="{FF2B5EF4-FFF2-40B4-BE49-F238E27FC236}">
                <a16:creationId xmlns:a16="http://schemas.microsoft.com/office/drawing/2014/main" id="{4CD2E146-7BB7-67A1-D20C-99787AC22D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6539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AA21B05F-8FC2-B3E5-2244-299001F0E601}"/>
            </a:ext>
          </a:extLst>
        </p:cNvPr>
        <p:cNvGrpSpPr/>
        <p:nvPr/>
      </p:nvGrpSpPr>
      <p:grpSpPr>
        <a:xfrm>
          <a:off x="0" y="0"/>
          <a:ext cx="0" cy="0"/>
          <a:chOff x="0" y="0"/>
          <a:chExt cx="0" cy="0"/>
        </a:xfrm>
      </p:grpSpPr>
      <p:sp>
        <p:nvSpPr>
          <p:cNvPr id="202" name="Google Shape;202;g2fa7a581eb3_0_39:notes">
            <a:extLst>
              <a:ext uri="{FF2B5EF4-FFF2-40B4-BE49-F238E27FC236}">
                <a16:creationId xmlns:a16="http://schemas.microsoft.com/office/drawing/2014/main" id="{71089AB9-5495-FE73-1429-F88143101C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a:extLst>
              <a:ext uri="{FF2B5EF4-FFF2-40B4-BE49-F238E27FC236}">
                <a16:creationId xmlns:a16="http://schemas.microsoft.com/office/drawing/2014/main" id="{05AAD899-3E2C-6D4A-E73F-693B3EAC70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39928402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18896BF6-F632-28CE-EAE3-2A2545628ABA}"/>
            </a:ext>
          </a:extLst>
        </p:cNvPr>
        <p:cNvGrpSpPr/>
        <p:nvPr/>
      </p:nvGrpSpPr>
      <p:grpSpPr>
        <a:xfrm>
          <a:off x="0" y="0"/>
          <a:ext cx="0" cy="0"/>
          <a:chOff x="0" y="0"/>
          <a:chExt cx="0" cy="0"/>
        </a:xfrm>
      </p:grpSpPr>
      <p:sp>
        <p:nvSpPr>
          <p:cNvPr id="202" name="Google Shape;202;g2fa7a581eb3_0_39:notes">
            <a:extLst>
              <a:ext uri="{FF2B5EF4-FFF2-40B4-BE49-F238E27FC236}">
                <a16:creationId xmlns:a16="http://schemas.microsoft.com/office/drawing/2014/main" id="{C6392A77-0D28-DDB4-BBFB-C006E90178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a:extLst>
              <a:ext uri="{FF2B5EF4-FFF2-40B4-BE49-F238E27FC236}">
                <a16:creationId xmlns:a16="http://schemas.microsoft.com/office/drawing/2014/main" id="{F850978E-12D9-7E6C-E552-856DC26A6C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2756371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C53F973B-19B1-4AB3-8C08-EED790A17DAD}"/>
            </a:ext>
          </a:extLst>
        </p:cNvPr>
        <p:cNvGrpSpPr/>
        <p:nvPr/>
      </p:nvGrpSpPr>
      <p:grpSpPr>
        <a:xfrm>
          <a:off x="0" y="0"/>
          <a:ext cx="0" cy="0"/>
          <a:chOff x="0" y="0"/>
          <a:chExt cx="0" cy="0"/>
        </a:xfrm>
      </p:grpSpPr>
      <p:sp>
        <p:nvSpPr>
          <p:cNvPr id="202" name="Google Shape;202;g2fa7a581eb3_0_39:notes">
            <a:extLst>
              <a:ext uri="{FF2B5EF4-FFF2-40B4-BE49-F238E27FC236}">
                <a16:creationId xmlns:a16="http://schemas.microsoft.com/office/drawing/2014/main" id="{8DF034F4-EF30-A418-9E92-28B8C22CFD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a:extLst>
              <a:ext uri="{FF2B5EF4-FFF2-40B4-BE49-F238E27FC236}">
                <a16:creationId xmlns:a16="http://schemas.microsoft.com/office/drawing/2014/main" id="{133915DF-19AC-A4E3-F7B7-A317DAFA85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11523140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99F0E057-0604-A011-E441-E3350DC01F32}"/>
            </a:ext>
          </a:extLst>
        </p:cNvPr>
        <p:cNvGrpSpPr/>
        <p:nvPr/>
      </p:nvGrpSpPr>
      <p:grpSpPr>
        <a:xfrm>
          <a:off x="0" y="0"/>
          <a:ext cx="0" cy="0"/>
          <a:chOff x="0" y="0"/>
          <a:chExt cx="0" cy="0"/>
        </a:xfrm>
      </p:grpSpPr>
      <p:sp>
        <p:nvSpPr>
          <p:cNvPr id="202" name="Google Shape;202;g2fa7a581eb3_0_39:notes">
            <a:extLst>
              <a:ext uri="{FF2B5EF4-FFF2-40B4-BE49-F238E27FC236}">
                <a16:creationId xmlns:a16="http://schemas.microsoft.com/office/drawing/2014/main" id="{12C1693C-96B3-A1ED-807F-57FBB4A367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a:extLst>
              <a:ext uri="{FF2B5EF4-FFF2-40B4-BE49-F238E27FC236}">
                <a16:creationId xmlns:a16="http://schemas.microsoft.com/office/drawing/2014/main" id="{F2989330-04C6-C9EF-5A1A-B7E1DC4F2D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306905649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19842E85-8C40-FF38-8BE6-ED0A3A8FD12D}"/>
            </a:ext>
          </a:extLst>
        </p:cNvPr>
        <p:cNvGrpSpPr/>
        <p:nvPr/>
      </p:nvGrpSpPr>
      <p:grpSpPr>
        <a:xfrm>
          <a:off x="0" y="0"/>
          <a:ext cx="0" cy="0"/>
          <a:chOff x="0" y="0"/>
          <a:chExt cx="0" cy="0"/>
        </a:xfrm>
      </p:grpSpPr>
      <p:sp>
        <p:nvSpPr>
          <p:cNvPr id="202" name="Google Shape;202;g2fa7a581eb3_0_39:notes">
            <a:extLst>
              <a:ext uri="{FF2B5EF4-FFF2-40B4-BE49-F238E27FC236}">
                <a16:creationId xmlns:a16="http://schemas.microsoft.com/office/drawing/2014/main" id="{A3E3952B-B7D0-4F1E-F4A7-E0792A7F46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a:extLst>
              <a:ext uri="{FF2B5EF4-FFF2-40B4-BE49-F238E27FC236}">
                <a16:creationId xmlns:a16="http://schemas.microsoft.com/office/drawing/2014/main" id="{80684AE9-EE4E-54DF-9936-B7F75D891D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20989312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B0E05DEF-981D-ADF1-A471-B1AF2F149A67}"/>
            </a:ext>
          </a:extLst>
        </p:cNvPr>
        <p:cNvGrpSpPr/>
        <p:nvPr/>
      </p:nvGrpSpPr>
      <p:grpSpPr>
        <a:xfrm>
          <a:off x="0" y="0"/>
          <a:ext cx="0" cy="0"/>
          <a:chOff x="0" y="0"/>
          <a:chExt cx="0" cy="0"/>
        </a:xfrm>
      </p:grpSpPr>
      <p:sp>
        <p:nvSpPr>
          <p:cNvPr id="202" name="Google Shape;202;g2fa7a581eb3_0_39:notes">
            <a:extLst>
              <a:ext uri="{FF2B5EF4-FFF2-40B4-BE49-F238E27FC236}">
                <a16:creationId xmlns:a16="http://schemas.microsoft.com/office/drawing/2014/main" id="{DC95EE8F-BCCA-6DE1-3C4C-D74539AA0E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a:extLst>
              <a:ext uri="{FF2B5EF4-FFF2-40B4-BE49-F238E27FC236}">
                <a16:creationId xmlns:a16="http://schemas.microsoft.com/office/drawing/2014/main" id="{B919463B-2764-5782-E9C9-6258B2F75D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139816615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B66C1135-E0DC-C91E-52B6-A73874FC7FB3}"/>
            </a:ext>
          </a:extLst>
        </p:cNvPr>
        <p:cNvGrpSpPr/>
        <p:nvPr/>
      </p:nvGrpSpPr>
      <p:grpSpPr>
        <a:xfrm>
          <a:off x="0" y="0"/>
          <a:ext cx="0" cy="0"/>
          <a:chOff x="0" y="0"/>
          <a:chExt cx="0" cy="0"/>
        </a:xfrm>
      </p:grpSpPr>
      <p:sp>
        <p:nvSpPr>
          <p:cNvPr id="202" name="Google Shape;202;g2fa7a581eb3_0_39:notes">
            <a:extLst>
              <a:ext uri="{FF2B5EF4-FFF2-40B4-BE49-F238E27FC236}">
                <a16:creationId xmlns:a16="http://schemas.microsoft.com/office/drawing/2014/main" id="{85CC01E4-9642-F016-3727-9572D7878B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a:extLst>
              <a:ext uri="{FF2B5EF4-FFF2-40B4-BE49-F238E27FC236}">
                <a16:creationId xmlns:a16="http://schemas.microsoft.com/office/drawing/2014/main" id="{7EB8FFC5-5D20-F245-3AB1-59E75F36AB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58163060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fa7a581eb3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fa7a581eb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fa7a581eb3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fa7a581eb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0D17FA6C-931D-DF89-F6D0-5805CACCCBD7}"/>
            </a:ext>
          </a:extLst>
        </p:cNvPr>
        <p:cNvGrpSpPr/>
        <p:nvPr/>
      </p:nvGrpSpPr>
      <p:grpSpPr>
        <a:xfrm>
          <a:off x="0" y="0"/>
          <a:ext cx="0" cy="0"/>
          <a:chOff x="0" y="0"/>
          <a:chExt cx="0" cy="0"/>
        </a:xfrm>
      </p:grpSpPr>
      <p:sp>
        <p:nvSpPr>
          <p:cNvPr id="71" name="Google Shape;71;g2fa5b5300bd_0_1050:notes">
            <a:extLst>
              <a:ext uri="{FF2B5EF4-FFF2-40B4-BE49-F238E27FC236}">
                <a16:creationId xmlns:a16="http://schemas.microsoft.com/office/drawing/2014/main" id="{C4D3FA3A-5774-94FD-5A31-0D4861FEF0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fa5b5300bd_0_1050:notes">
            <a:extLst>
              <a:ext uri="{FF2B5EF4-FFF2-40B4-BE49-F238E27FC236}">
                <a16:creationId xmlns:a16="http://schemas.microsoft.com/office/drawing/2014/main" id="{7987D4B6-86A3-795D-CD55-F79C431ADE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5563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5C6412D1-1ADE-435F-DC7B-6F0F0B6B11ED}"/>
            </a:ext>
          </a:extLst>
        </p:cNvPr>
        <p:cNvGrpSpPr/>
        <p:nvPr/>
      </p:nvGrpSpPr>
      <p:grpSpPr>
        <a:xfrm>
          <a:off x="0" y="0"/>
          <a:ext cx="0" cy="0"/>
          <a:chOff x="0" y="0"/>
          <a:chExt cx="0" cy="0"/>
        </a:xfrm>
      </p:grpSpPr>
      <p:sp>
        <p:nvSpPr>
          <p:cNvPr id="63" name="Google Shape;63;g2fa5b5300bd_0_1043:notes">
            <a:extLst>
              <a:ext uri="{FF2B5EF4-FFF2-40B4-BE49-F238E27FC236}">
                <a16:creationId xmlns:a16="http://schemas.microsoft.com/office/drawing/2014/main" id="{A4E8136B-6B3B-4B1F-E8EB-AE21F06E5C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fa5b5300bd_0_1043:notes">
            <a:extLst>
              <a:ext uri="{FF2B5EF4-FFF2-40B4-BE49-F238E27FC236}">
                <a16:creationId xmlns:a16="http://schemas.microsoft.com/office/drawing/2014/main" id="{2FEFD711-4391-7369-A972-2D616A876A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90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39F38980-6400-6EB8-CF45-57B01C45BCB8}"/>
            </a:ext>
          </a:extLst>
        </p:cNvPr>
        <p:cNvGrpSpPr/>
        <p:nvPr/>
      </p:nvGrpSpPr>
      <p:grpSpPr>
        <a:xfrm>
          <a:off x="0" y="0"/>
          <a:ext cx="0" cy="0"/>
          <a:chOff x="0" y="0"/>
          <a:chExt cx="0" cy="0"/>
        </a:xfrm>
      </p:grpSpPr>
      <p:sp>
        <p:nvSpPr>
          <p:cNvPr id="58" name="Google Shape;58;g2fa5b5300bd_0_1058:notes">
            <a:extLst>
              <a:ext uri="{FF2B5EF4-FFF2-40B4-BE49-F238E27FC236}">
                <a16:creationId xmlns:a16="http://schemas.microsoft.com/office/drawing/2014/main" id="{9E5368BA-88E4-7E70-1026-825ECAC749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fa5b5300bd_0_1058:notes">
            <a:extLst>
              <a:ext uri="{FF2B5EF4-FFF2-40B4-BE49-F238E27FC236}">
                <a16:creationId xmlns:a16="http://schemas.microsoft.com/office/drawing/2014/main" id="{6F744C1C-4100-24D6-98DE-D4A6279A45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893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1D91F938-0272-A3ED-C4CE-4268CC91248A}"/>
            </a:ext>
          </a:extLst>
        </p:cNvPr>
        <p:cNvGrpSpPr/>
        <p:nvPr/>
      </p:nvGrpSpPr>
      <p:grpSpPr>
        <a:xfrm>
          <a:off x="0" y="0"/>
          <a:ext cx="0" cy="0"/>
          <a:chOff x="0" y="0"/>
          <a:chExt cx="0" cy="0"/>
        </a:xfrm>
      </p:grpSpPr>
      <p:sp>
        <p:nvSpPr>
          <p:cNvPr id="143" name="Google Shape;143;g2fa5b5300bd_0_1127:notes">
            <a:extLst>
              <a:ext uri="{FF2B5EF4-FFF2-40B4-BE49-F238E27FC236}">
                <a16:creationId xmlns:a16="http://schemas.microsoft.com/office/drawing/2014/main" id="{50FDD253-E3A0-ECB3-D34E-ADF96241D3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fa5b5300bd_0_1127:notes">
            <a:extLst>
              <a:ext uri="{FF2B5EF4-FFF2-40B4-BE49-F238E27FC236}">
                <a16:creationId xmlns:a16="http://schemas.microsoft.com/office/drawing/2014/main" id="{C49A3675-6812-E780-79AD-592C9D3F8B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674688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2EF75CC4-202C-93F7-AAA5-6A7AA8FEE2D0}"/>
            </a:ext>
          </a:extLst>
        </p:cNvPr>
        <p:cNvGrpSpPr/>
        <p:nvPr/>
      </p:nvGrpSpPr>
      <p:grpSpPr>
        <a:xfrm>
          <a:off x="0" y="0"/>
          <a:ext cx="0" cy="0"/>
          <a:chOff x="0" y="0"/>
          <a:chExt cx="0" cy="0"/>
        </a:xfrm>
      </p:grpSpPr>
      <p:sp>
        <p:nvSpPr>
          <p:cNvPr id="143" name="Google Shape;143;g2fa5b5300bd_0_1127:notes">
            <a:extLst>
              <a:ext uri="{FF2B5EF4-FFF2-40B4-BE49-F238E27FC236}">
                <a16:creationId xmlns:a16="http://schemas.microsoft.com/office/drawing/2014/main" id="{EDC8FFBD-8C47-85B4-60BF-44A8A1DCF1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fa5b5300bd_0_1127:notes">
            <a:extLst>
              <a:ext uri="{FF2B5EF4-FFF2-40B4-BE49-F238E27FC236}">
                <a16:creationId xmlns:a16="http://schemas.microsoft.com/office/drawing/2014/main" id="{6D978945-74A2-ECE2-E3BC-CCC6470139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1815771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B1D70FBE-BBB5-B6FD-2A2F-DB2283D9788D}"/>
            </a:ext>
          </a:extLst>
        </p:cNvPr>
        <p:cNvGrpSpPr/>
        <p:nvPr/>
      </p:nvGrpSpPr>
      <p:grpSpPr>
        <a:xfrm>
          <a:off x="0" y="0"/>
          <a:ext cx="0" cy="0"/>
          <a:chOff x="0" y="0"/>
          <a:chExt cx="0" cy="0"/>
        </a:xfrm>
      </p:grpSpPr>
      <p:sp>
        <p:nvSpPr>
          <p:cNvPr id="143" name="Google Shape;143;g2fa5b5300bd_0_1127:notes">
            <a:extLst>
              <a:ext uri="{FF2B5EF4-FFF2-40B4-BE49-F238E27FC236}">
                <a16:creationId xmlns:a16="http://schemas.microsoft.com/office/drawing/2014/main" id="{34D75644-D2AE-ACF7-3AD2-B69816886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fa5b5300bd_0_1127:notes">
            <a:extLst>
              <a:ext uri="{FF2B5EF4-FFF2-40B4-BE49-F238E27FC236}">
                <a16:creationId xmlns:a16="http://schemas.microsoft.com/office/drawing/2014/main" id="{8665E84F-FFE8-7DFF-0F6E-036836F96F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2779407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C4989DE8-1CD8-30A8-A0D0-060700CB3E1B}"/>
            </a:ext>
          </a:extLst>
        </p:cNvPr>
        <p:cNvGrpSpPr/>
        <p:nvPr/>
      </p:nvGrpSpPr>
      <p:grpSpPr>
        <a:xfrm>
          <a:off x="0" y="0"/>
          <a:ext cx="0" cy="0"/>
          <a:chOff x="0" y="0"/>
          <a:chExt cx="0" cy="0"/>
        </a:xfrm>
      </p:grpSpPr>
      <p:sp>
        <p:nvSpPr>
          <p:cNvPr id="143" name="Google Shape;143;g2fa5b5300bd_0_1127:notes">
            <a:extLst>
              <a:ext uri="{FF2B5EF4-FFF2-40B4-BE49-F238E27FC236}">
                <a16:creationId xmlns:a16="http://schemas.microsoft.com/office/drawing/2014/main" id="{7BBBA453-9AC8-775A-4B1F-9771CB601D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fa5b5300bd_0_1127:notes">
            <a:extLst>
              <a:ext uri="{FF2B5EF4-FFF2-40B4-BE49-F238E27FC236}">
                <a16:creationId xmlns:a16="http://schemas.microsoft.com/office/drawing/2014/main" id="{E6E8ED24-C3E0-589C-AE40-6C2126F8E5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259072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581C39BC-9052-C25B-1311-946849AB7175}"/>
            </a:ext>
          </a:extLst>
        </p:cNvPr>
        <p:cNvGrpSpPr/>
        <p:nvPr/>
      </p:nvGrpSpPr>
      <p:grpSpPr>
        <a:xfrm>
          <a:off x="0" y="0"/>
          <a:ext cx="0" cy="0"/>
          <a:chOff x="0" y="0"/>
          <a:chExt cx="0" cy="0"/>
        </a:xfrm>
      </p:grpSpPr>
      <p:sp>
        <p:nvSpPr>
          <p:cNvPr id="143" name="Google Shape;143;g2fa5b5300bd_0_1127:notes">
            <a:extLst>
              <a:ext uri="{FF2B5EF4-FFF2-40B4-BE49-F238E27FC236}">
                <a16:creationId xmlns:a16="http://schemas.microsoft.com/office/drawing/2014/main" id="{00E3675C-71D4-8DA6-345A-7B2970314B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fa5b5300bd_0_1127:notes">
            <a:extLst>
              <a:ext uri="{FF2B5EF4-FFF2-40B4-BE49-F238E27FC236}">
                <a16:creationId xmlns:a16="http://schemas.microsoft.com/office/drawing/2014/main" id="{2FA899B0-2A03-6430-6979-C5E4C5B98C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2542439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2F3C247A-87FE-C1B7-7949-B62F9EA73509}"/>
            </a:ext>
          </a:extLst>
        </p:cNvPr>
        <p:cNvGrpSpPr/>
        <p:nvPr/>
      </p:nvGrpSpPr>
      <p:grpSpPr>
        <a:xfrm>
          <a:off x="0" y="0"/>
          <a:ext cx="0" cy="0"/>
          <a:chOff x="0" y="0"/>
          <a:chExt cx="0" cy="0"/>
        </a:xfrm>
      </p:grpSpPr>
      <p:sp>
        <p:nvSpPr>
          <p:cNvPr id="143" name="Google Shape;143;g2fa5b5300bd_0_1127:notes">
            <a:extLst>
              <a:ext uri="{FF2B5EF4-FFF2-40B4-BE49-F238E27FC236}">
                <a16:creationId xmlns:a16="http://schemas.microsoft.com/office/drawing/2014/main" id="{53BD10D6-F4FD-C13A-6CB2-78B72D5253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fa5b5300bd_0_1127:notes">
            <a:extLst>
              <a:ext uri="{FF2B5EF4-FFF2-40B4-BE49-F238E27FC236}">
                <a16:creationId xmlns:a16="http://schemas.microsoft.com/office/drawing/2014/main" id="{3D2DDAB5-2D4F-449E-C2F5-D7705464EE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2942054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fa5b5300bd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fa5b5300bd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C1624123-963B-7324-E8DF-A33965FCC888}"/>
            </a:ext>
          </a:extLst>
        </p:cNvPr>
        <p:cNvGrpSpPr/>
        <p:nvPr/>
      </p:nvGrpSpPr>
      <p:grpSpPr>
        <a:xfrm>
          <a:off x="0" y="0"/>
          <a:ext cx="0" cy="0"/>
          <a:chOff x="0" y="0"/>
          <a:chExt cx="0" cy="0"/>
        </a:xfrm>
      </p:grpSpPr>
      <p:sp>
        <p:nvSpPr>
          <p:cNvPr id="143" name="Google Shape;143;g2fa5b5300bd_0_1127:notes">
            <a:extLst>
              <a:ext uri="{FF2B5EF4-FFF2-40B4-BE49-F238E27FC236}">
                <a16:creationId xmlns:a16="http://schemas.microsoft.com/office/drawing/2014/main" id="{A8DCEE64-A466-D561-EC86-EF4C5F452C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fa5b5300bd_0_1127:notes">
            <a:extLst>
              <a:ext uri="{FF2B5EF4-FFF2-40B4-BE49-F238E27FC236}">
                <a16:creationId xmlns:a16="http://schemas.microsoft.com/office/drawing/2014/main" id="{19CFE4C6-E71F-4669-B9C6-4B45D2B804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2157421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7B2363BC-9CF1-5938-C241-5C6821EA626F}"/>
            </a:ext>
          </a:extLst>
        </p:cNvPr>
        <p:cNvGrpSpPr/>
        <p:nvPr/>
      </p:nvGrpSpPr>
      <p:grpSpPr>
        <a:xfrm>
          <a:off x="0" y="0"/>
          <a:ext cx="0" cy="0"/>
          <a:chOff x="0" y="0"/>
          <a:chExt cx="0" cy="0"/>
        </a:xfrm>
      </p:grpSpPr>
      <p:sp>
        <p:nvSpPr>
          <p:cNvPr id="58" name="Google Shape;58;g2fa5b5300bd_0_1058:notes">
            <a:extLst>
              <a:ext uri="{FF2B5EF4-FFF2-40B4-BE49-F238E27FC236}">
                <a16:creationId xmlns:a16="http://schemas.microsoft.com/office/drawing/2014/main" id="{1368D67C-CC5F-0790-EF21-6C9D9A3C2E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fa5b5300bd_0_1058:notes">
            <a:extLst>
              <a:ext uri="{FF2B5EF4-FFF2-40B4-BE49-F238E27FC236}">
                <a16:creationId xmlns:a16="http://schemas.microsoft.com/office/drawing/2014/main" id="{50738951-1C0C-8943-2311-04360C33EC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209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0243EDA8-7083-472C-85AA-0CFB1FDA2EE3}"/>
            </a:ext>
          </a:extLst>
        </p:cNvPr>
        <p:cNvGrpSpPr/>
        <p:nvPr/>
      </p:nvGrpSpPr>
      <p:grpSpPr>
        <a:xfrm>
          <a:off x="0" y="0"/>
          <a:ext cx="0" cy="0"/>
          <a:chOff x="0" y="0"/>
          <a:chExt cx="0" cy="0"/>
        </a:xfrm>
      </p:grpSpPr>
      <p:sp>
        <p:nvSpPr>
          <p:cNvPr id="143" name="Google Shape;143;g2fa5b5300bd_0_1127:notes">
            <a:extLst>
              <a:ext uri="{FF2B5EF4-FFF2-40B4-BE49-F238E27FC236}">
                <a16:creationId xmlns:a16="http://schemas.microsoft.com/office/drawing/2014/main" id="{CA6EA3A8-CDCE-604A-7A99-5AAFB37865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fa5b5300bd_0_1127:notes">
            <a:extLst>
              <a:ext uri="{FF2B5EF4-FFF2-40B4-BE49-F238E27FC236}">
                <a16:creationId xmlns:a16="http://schemas.microsoft.com/office/drawing/2014/main" id="{957E98DB-721E-DFF5-4539-4FB9C73B3D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 dirty="0">
                <a:solidFill>
                  <a:schemeClr val="dk1"/>
                </a:solidFill>
              </a:rPr>
              <a:t>Move this up </a:t>
            </a:r>
            <a:r>
              <a:rPr lang="en-US" sz="200" dirty="0" err="1">
                <a:solidFill>
                  <a:schemeClr val="dk1"/>
                </a:solidFill>
              </a:rPr>
              <a:t>up</a:t>
            </a:r>
            <a:endParaRPr sz="200" dirty="0">
              <a:solidFill>
                <a:schemeClr val="dk1"/>
              </a:solidFill>
            </a:endParaRPr>
          </a:p>
        </p:txBody>
      </p:sp>
    </p:spTree>
    <p:extLst>
      <p:ext uri="{BB962C8B-B14F-4D97-AF65-F5344CB8AC3E}">
        <p14:creationId xmlns:p14="http://schemas.microsoft.com/office/powerpoint/2010/main" val="4030884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7118CFF7-90D6-6880-3FA1-63ACBBE8D6AE}"/>
            </a:ext>
          </a:extLst>
        </p:cNvPr>
        <p:cNvGrpSpPr/>
        <p:nvPr/>
      </p:nvGrpSpPr>
      <p:grpSpPr>
        <a:xfrm>
          <a:off x="0" y="0"/>
          <a:ext cx="0" cy="0"/>
          <a:chOff x="0" y="0"/>
          <a:chExt cx="0" cy="0"/>
        </a:xfrm>
      </p:grpSpPr>
      <p:sp>
        <p:nvSpPr>
          <p:cNvPr id="143" name="Google Shape;143;g2fa5b5300bd_0_1127:notes">
            <a:extLst>
              <a:ext uri="{FF2B5EF4-FFF2-40B4-BE49-F238E27FC236}">
                <a16:creationId xmlns:a16="http://schemas.microsoft.com/office/drawing/2014/main" id="{765CBC76-9904-EDEA-E2D3-2E5530856B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fa5b5300bd_0_1127:notes">
            <a:extLst>
              <a:ext uri="{FF2B5EF4-FFF2-40B4-BE49-F238E27FC236}">
                <a16:creationId xmlns:a16="http://schemas.microsoft.com/office/drawing/2014/main" id="{4CE5FF56-D770-D690-5271-EB92C82C36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2392671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7273B65A-9747-6029-997F-D55210D45722}"/>
            </a:ext>
          </a:extLst>
        </p:cNvPr>
        <p:cNvGrpSpPr/>
        <p:nvPr/>
      </p:nvGrpSpPr>
      <p:grpSpPr>
        <a:xfrm>
          <a:off x="0" y="0"/>
          <a:ext cx="0" cy="0"/>
          <a:chOff x="0" y="0"/>
          <a:chExt cx="0" cy="0"/>
        </a:xfrm>
      </p:grpSpPr>
      <p:sp>
        <p:nvSpPr>
          <p:cNvPr id="143" name="Google Shape;143;g2fa5b5300bd_0_1127:notes">
            <a:extLst>
              <a:ext uri="{FF2B5EF4-FFF2-40B4-BE49-F238E27FC236}">
                <a16:creationId xmlns:a16="http://schemas.microsoft.com/office/drawing/2014/main" id="{42D6001B-653D-0C75-ABC9-68A3EF2802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fa5b5300bd_0_1127:notes">
            <a:extLst>
              <a:ext uri="{FF2B5EF4-FFF2-40B4-BE49-F238E27FC236}">
                <a16:creationId xmlns:a16="http://schemas.microsoft.com/office/drawing/2014/main" id="{34305C87-509D-F523-A98D-36B59F3CC2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3282238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8D0D062B-B5DE-0035-3A1B-9F1DF6C908EB}"/>
            </a:ext>
          </a:extLst>
        </p:cNvPr>
        <p:cNvGrpSpPr/>
        <p:nvPr/>
      </p:nvGrpSpPr>
      <p:grpSpPr>
        <a:xfrm>
          <a:off x="0" y="0"/>
          <a:ext cx="0" cy="0"/>
          <a:chOff x="0" y="0"/>
          <a:chExt cx="0" cy="0"/>
        </a:xfrm>
      </p:grpSpPr>
      <p:sp>
        <p:nvSpPr>
          <p:cNvPr id="169" name="Google Shape;169;g2fa5b5300bd_0_1157:notes">
            <a:extLst>
              <a:ext uri="{FF2B5EF4-FFF2-40B4-BE49-F238E27FC236}">
                <a16:creationId xmlns:a16="http://schemas.microsoft.com/office/drawing/2014/main" id="{969F8655-7ABA-F140-237B-852C55DD7C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fa5b5300bd_0_1157:notes">
            <a:extLst>
              <a:ext uri="{FF2B5EF4-FFF2-40B4-BE49-F238E27FC236}">
                <a16:creationId xmlns:a16="http://schemas.microsoft.com/office/drawing/2014/main" id="{F45F3B1C-6990-C4B2-7AF5-01A70263EC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1883695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7F679C6E-AD33-CB63-51CC-83E25628C565}"/>
            </a:ext>
          </a:extLst>
        </p:cNvPr>
        <p:cNvGrpSpPr/>
        <p:nvPr/>
      </p:nvGrpSpPr>
      <p:grpSpPr>
        <a:xfrm>
          <a:off x="0" y="0"/>
          <a:ext cx="0" cy="0"/>
          <a:chOff x="0" y="0"/>
          <a:chExt cx="0" cy="0"/>
        </a:xfrm>
      </p:grpSpPr>
      <p:sp>
        <p:nvSpPr>
          <p:cNvPr id="169" name="Google Shape;169;g2fa5b5300bd_0_1157:notes">
            <a:extLst>
              <a:ext uri="{FF2B5EF4-FFF2-40B4-BE49-F238E27FC236}">
                <a16:creationId xmlns:a16="http://schemas.microsoft.com/office/drawing/2014/main" id="{9F71EF75-B5D7-F695-E136-19AEE0ED80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fa5b5300bd_0_1157:notes">
            <a:extLst>
              <a:ext uri="{FF2B5EF4-FFF2-40B4-BE49-F238E27FC236}">
                <a16:creationId xmlns:a16="http://schemas.microsoft.com/office/drawing/2014/main" id="{C1A0E276-6A46-ED15-F154-5DC71D7577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1200109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7714D08F-8503-4FCC-8C5F-9448F64B8B95}"/>
            </a:ext>
          </a:extLst>
        </p:cNvPr>
        <p:cNvGrpSpPr/>
        <p:nvPr/>
      </p:nvGrpSpPr>
      <p:grpSpPr>
        <a:xfrm>
          <a:off x="0" y="0"/>
          <a:ext cx="0" cy="0"/>
          <a:chOff x="0" y="0"/>
          <a:chExt cx="0" cy="0"/>
        </a:xfrm>
      </p:grpSpPr>
      <p:sp>
        <p:nvSpPr>
          <p:cNvPr id="169" name="Google Shape;169;g2fa5b5300bd_0_1157:notes">
            <a:extLst>
              <a:ext uri="{FF2B5EF4-FFF2-40B4-BE49-F238E27FC236}">
                <a16:creationId xmlns:a16="http://schemas.microsoft.com/office/drawing/2014/main" id="{5298517E-6C13-38CF-C227-72CA45F04A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fa5b5300bd_0_1157:notes">
            <a:extLst>
              <a:ext uri="{FF2B5EF4-FFF2-40B4-BE49-F238E27FC236}">
                <a16:creationId xmlns:a16="http://schemas.microsoft.com/office/drawing/2014/main" id="{9BB1E874-E4A7-C3CA-CE44-32DF52BA34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3367241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21FEF1C0-89D3-9932-948B-70ED890C848C}"/>
            </a:ext>
          </a:extLst>
        </p:cNvPr>
        <p:cNvGrpSpPr/>
        <p:nvPr/>
      </p:nvGrpSpPr>
      <p:grpSpPr>
        <a:xfrm>
          <a:off x="0" y="0"/>
          <a:ext cx="0" cy="0"/>
          <a:chOff x="0" y="0"/>
          <a:chExt cx="0" cy="0"/>
        </a:xfrm>
      </p:grpSpPr>
      <p:sp>
        <p:nvSpPr>
          <p:cNvPr id="169" name="Google Shape;169;g2fa5b5300bd_0_1157:notes">
            <a:extLst>
              <a:ext uri="{FF2B5EF4-FFF2-40B4-BE49-F238E27FC236}">
                <a16:creationId xmlns:a16="http://schemas.microsoft.com/office/drawing/2014/main" id="{6CFB9CC6-ABF5-418B-7BA2-E19D8A7B5E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fa5b5300bd_0_1157:notes">
            <a:extLst>
              <a:ext uri="{FF2B5EF4-FFF2-40B4-BE49-F238E27FC236}">
                <a16:creationId xmlns:a16="http://schemas.microsoft.com/office/drawing/2014/main" id="{48B92438-317C-A231-0344-75F0E8779A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2556130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15FFC9FC-0962-35CB-50EB-70840675E4E7}"/>
            </a:ext>
          </a:extLst>
        </p:cNvPr>
        <p:cNvGrpSpPr/>
        <p:nvPr/>
      </p:nvGrpSpPr>
      <p:grpSpPr>
        <a:xfrm>
          <a:off x="0" y="0"/>
          <a:ext cx="0" cy="0"/>
          <a:chOff x="0" y="0"/>
          <a:chExt cx="0" cy="0"/>
        </a:xfrm>
      </p:grpSpPr>
      <p:sp>
        <p:nvSpPr>
          <p:cNvPr id="143" name="Google Shape;143;g2fa5b5300bd_0_1127:notes">
            <a:extLst>
              <a:ext uri="{FF2B5EF4-FFF2-40B4-BE49-F238E27FC236}">
                <a16:creationId xmlns:a16="http://schemas.microsoft.com/office/drawing/2014/main" id="{377552DA-2649-CDD3-51AC-092292B20F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fa5b5300bd_0_1127:notes">
            <a:extLst>
              <a:ext uri="{FF2B5EF4-FFF2-40B4-BE49-F238E27FC236}">
                <a16:creationId xmlns:a16="http://schemas.microsoft.com/office/drawing/2014/main" id="{B092804A-C39B-FD5E-89EE-7C63C9B6ED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1506013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920C739A-BEBD-3A31-6D8C-5E789A90DAF3}"/>
            </a:ext>
          </a:extLst>
        </p:cNvPr>
        <p:cNvGrpSpPr/>
        <p:nvPr/>
      </p:nvGrpSpPr>
      <p:grpSpPr>
        <a:xfrm>
          <a:off x="0" y="0"/>
          <a:ext cx="0" cy="0"/>
          <a:chOff x="0" y="0"/>
          <a:chExt cx="0" cy="0"/>
        </a:xfrm>
      </p:grpSpPr>
      <p:sp>
        <p:nvSpPr>
          <p:cNvPr id="63" name="Google Shape;63;g2fa5b5300bd_0_1043:notes">
            <a:extLst>
              <a:ext uri="{FF2B5EF4-FFF2-40B4-BE49-F238E27FC236}">
                <a16:creationId xmlns:a16="http://schemas.microsoft.com/office/drawing/2014/main" id="{ED299A05-BB1E-B519-6C8E-0F06963DD8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fa5b5300bd_0_1043:notes">
            <a:extLst>
              <a:ext uri="{FF2B5EF4-FFF2-40B4-BE49-F238E27FC236}">
                <a16:creationId xmlns:a16="http://schemas.microsoft.com/office/drawing/2014/main" id="{6D988E3E-C133-C93A-AE58-1737DCB4A9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1184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CF6EA418-5729-4391-26B9-A1B89B45FA7E}"/>
            </a:ext>
          </a:extLst>
        </p:cNvPr>
        <p:cNvGrpSpPr/>
        <p:nvPr/>
      </p:nvGrpSpPr>
      <p:grpSpPr>
        <a:xfrm>
          <a:off x="0" y="0"/>
          <a:ext cx="0" cy="0"/>
          <a:chOff x="0" y="0"/>
          <a:chExt cx="0" cy="0"/>
        </a:xfrm>
      </p:grpSpPr>
      <p:sp>
        <p:nvSpPr>
          <p:cNvPr id="143" name="Google Shape;143;g2fa5b5300bd_0_1127:notes">
            <a:extLst>
              <a:ext uri="{FF2B5EF4-FFF2-40B4-BE49-F238E27FC236}">
                <a16:creationId xmlns:a16="http://schemas.microsoft.com/office/drawing/2014/main" id="{BB88492E-8821-929A-E183-28CB209100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fa5b5300bd_0_1127:notes">
            <a:extLst>
              <a:ext uri="{FF2B5EF4-FFF2-40B4-BE49-F238E27FC236}">
                <a16:creationId xmlns:a16="http://schemas.microsoft.com/office/drawing/2014/main" id="{ECAD2A7E-D019-DF31-0CFA-8B2EFEADFB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3608107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5D6838D6-BB4C-A367-68E5-06F50A3BC4DA}"/>
            </a:ext>
          </a:extLst>
        </p:cNvPr>
        <p:cNvGrpSpPr/>
        <p:nvPr/>
      </p:nvGrpSpPr>
      <p:grpSpPr>
        <a:xfrm>
          <a:off x="0" y="0"/>
          <a:ext cx="0" cy="0"/>
          <a:chOff x="0" y="0"/>
          <a:chExt cx="0" cy="0"/>
        </a:xfrm>
      </p:grpSpPr>
      <p:sp>
        <p:nvSpPr>
          <p:cNvPr id="143" name="Google Shape;143;g2fa5b5300bd_0_1127:notes">
            <a:extLst>
              <a:ext uri="{FF2B5EF4-FFF2-40B4-BE49-F238E27FC236}">
                <a16:creationId xmlns:a16="http://schemas.microsoft.com/office/drawing/2014/main" id="{D321627C-0E60-F518-463B-D58EE59571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fa5b5300bd_0_1127:notes">
            <a:extLst>
              <a:ext uri="{FF2B5EF4-FFF2-40B4-BE49-F238E27FC236}">
                <a16:creationId xmlns:a16="http://schemas.microsoft.com/office/drawing/2014/main" id="{E20A75CF-F26F-E4A2-302F-D068D3C27E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38039413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40843298-B503-59BF-6D53-F285C22AF4AB}"/>
            </a:ext>
          </a:extLst>
        </p:cNvPr>
        <p:cNvGrpSpPr/>
        <p:nvPr/>
      </p:nvGrpSpPr>
      <p:grpSpPr>
        <a:xfrm>
          <a:off x="0" y="0"/>
          <a:ext cx="0" cy="0"/>
          <a:chOff x="0" y="0"/>
          <a:chExt cx="0" cy="0"/>
        </a:xfrm>
      </p:grpSpPr>
      <p:sp>
        <p:nvSpPr>
          <p:cNvPr id="85" name="Google Shape;85;g2fa5b5300bd_0_1074:notes">
            <a:extLst>
              <a:ext uri="{FF2B5EF4-FFF2-40B4-BE49-F238E27FC236}">
                <a16:creationId xmlns:a16="http://schemas.microsoft.com/office/drawing/2014/main" id="{F87EC0C1-254B-EFF4-9A57-5EDE4F762B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fa5b5300bd_0_1074:notes">
            <a:extLst>
              <a:ext uri="{FF2B5EF4-FFF2-40B4-BE49-F238E27FC236}">
                <a16:creationId xmlns:a16="http://schemas.microsoft.com/office/drawing/2014/main" id="{EA7DCF88-8AB1-F8B4-3C5C-BD25FAED0A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4380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C496FA9D-B9AE-B102-BB73-44602AB96552}"/>
            </a:ext>
          </a:extLst>
        </p:cNvPr>
        <p:cNvGrpSpPr/>
        <p:nvPr/>
      </p:nvGrpSpPr>
      <p:grpSpPr>
        <a:xfrm>
          <a:off x="0" y="0"/>
          <a:ext cx="0" cy="0"/>
          <a:chOff x="0" y="0"/>
          <a:chExt cx="0" cy="0"/>
        </a:xfrm>
      </p:grpSpPr>
      <p:sp>
        <p:nvSpPr>
          <p:cNvPr id="85" name="Google Shape;85;g2fa5b5300bd_0_1074:notes">
            <a:extLst>
              <a:ext uri="{FF2B5EF4-FFF2-40B4-BE49-F238E27FC236}">
                <a16:creationId xmlns:a16="http://schemas.microsoft.com/office/drawing/2014/main" id="{3F6F6DF6-4C3A-86A2-DBE4-A5D9F3463E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fa5b5300bd_0_1074:notes">
            <a:extLst>
              <a:ext uri="{FF2B5EF4-FFF2-40B4-BE49-F238E27FC236}">
                <a16:creationId xmlns:a16="http://schemas.microsoft.com/office/drawing/2014/main" id="{14490BEC-00CB-3B9F-6F09-BA0227A0FF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08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fa5b5300bd_0_1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fa5b5300bd_0_1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808125D7-EA05-C153-7E8A-D98243DD21E4}"/>
            </a:ext>
          </a:extLst>
        </p:cNvPr>
        <p:cNvGrpSpPr/>
        <p:nvPr/>
      </p:nvGrpSpPr>
      <p:grpSpPr>
        <a:xfrm>
          <a:off x="0" y="0"/>
          <a:ext cx="0" cy="0"/>
          <a:chOff x="0" y="0"/>
          <a:chExt cx="0" cy="0"/>
        </a:xfrm>
      </p:grpSpPr>
      <p:sp>
        <p:nvSpPr>
          <p:cNvPr id="85" name="Google Shape;85;g2fa5b5300bd_0_1074:notes">
            <a:extLst>
              <a:ext uri="{FF2B5EF4-FFF2-40B4-BE49-F238E27FC236}">
                <a16:creationId xmlns:a16="http://schemas.microsoft.com/office/drawing/2014/main" id="{4905ADBB-2E26-0FA6-4740-497311EB00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fa5b5300bd_0_1074:notes">
            <a:extLst>
              <a:ext uri="{FF2B5EF4-FFF2-40B4-BE49-F238E27FC236}">
                <a16:creationId xmlns:a16="http://schemas.microsoft.com/office/drawing/2014/main" id="{EF8C6281-C6B0-8778-56BE-E98C156301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3239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86CA4431-DC5A-C7DB-0C6F-DC1FDEEA1615}"/>
            </a:ext>
          </a:extLst>
        </p:cNvPr>
        <p:cNvGrpSpPr/>
        <p:nvPr/>
      </p:nvGrpSpPr>
      <p:grpSpPr>
        <a:xfrm>
          <a:off x="0" y="0"/>
          <a:ext cx="0" cy="0"/>
          <a:chOff x="0" y="0"/>
          <a:chExt cx="0" cy="0"/>
        </a:xfrm>
      </p:grpSpPr>
      <p:sp>
        <p:nvSpPr>
          <p:cNvPr id="85" name="Google Shape;85;g2fa5b5300bd_0_1074:notes">
            <a:extLst>
              <a:ext uri="{FF2B5EF4-FFF2-40B4-BE49-F238E27FC236}">
                <a16:creationId xmlns:a16="http://schemas.microsoft.com/office/drawing/2014/main" id="{CD975FB2-CA97-6A79-B0D1-D0968CF459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fa5b5300bd_0_1074:notes">
            <a:extLst>
              <a:ext uri="{FF2B5EF4-FFF2-40B4-BE49-F238E27FC236}">
                <a16:creationId xmlns:a16="http://schemas.microsoft.com/office/drawing/2014/main" id="{B5145CA2-C654-5AC6-40AB-E3755C4216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Due to the history, and numerous totem poles (none of which were local in origin)</a:t>
            </a:r>
            <a:endParaRPr dirty="0"/>
          </a:p>
        </p:txBody>
      </p:sp>
    </p:spTree>
    <p:extLst>
      <p:ext uri="{BB962C8B-B14F-4D97-AF65-F5344CB8AC3E}">
        <p14:creationId xmlns:p14="http://schemas.microsoft.com/office/powerpoint/2010/main" val="24102237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fa5b5300bd_0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fa5b5300bd_0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rPr>
              <a:t>a.k.a. </a:t>
            </a:r>
            <a:r>
              <a:rPr lang="en" sz="1200" dirty="0">
                <a:solidFill>
                  <a:schemeClr val="dk1"/>
                </a:solidFill>
                <a:highlight>
                  <a:srgbClr val="EEEEEE"/>
                </a:highlight>
              </a:rPr>
              <a:t>Kaasda Héen</a:t>
            </a:r>
            <a:endParaRPr sz="1200" dirty="0">
              <a:solidFill>
                <a:schemeClr val="dk1"/>
              </a:solidFill>
            </a:endParaRPr>
          </a:p>
          <a:p>
            <a:pPr marL="0" lvl="0" indent="0" algn="l" rtl="0">
              <a:spcBef>
                <a:spcPts val="0"/>
              </a:spcBef>
              <a:spcAft>
                <a:spcPts val="0"/>
              </a:spcAft>
              <a:buNone/>
            </a:pPr>
            <a:r>
              <a:rPr lang="en" sz="1200" dirty="0">
                <a:solidFill>
                  <a:schemeClr val="dk1"/>
                </a:solidFill>
              </a:rPr>
              <a:t>Predominant natural feature</a:t>
            </a:r>
            <a:endParaRPr sz="1200" dirty="0">
              <a:solidFill>
                <a:schemeClr val="dk1"/>
              </a:solidFill>
            </a:endParaRPr>
          </a:p>
          <a:p>
            <a:pPr marL="0" lvl="0" indent="0" algn="l" rtl="0">
              <a:spcBef>
                <a:spcPts val="0"/>
              </a:spcBef>
              <a:spcAft>
                <a:spcPts val="0"/>
              </a:spcAft>
              <a:buNone/>
            </a:pPr>
            <a:r>
              <a:rPr lang="en" sz="1200" dirty="0">
                <a:solidFill>
                  <a:schemeClr val="dk1"/>
                </a:solidFill>
              </a:rPr>
              <a:t>Supports chum and coho runs</a:t>
            </a:r>
          </a:p>
          <a:p>
            <a:pPr marL="0" lvl="0" indent="0" algn="l" rtl="0">
              <a:spcBef>
                <a:spcPts val="0"/>
              </a:spcBef>
              <a:spcAft>
                <a:spcPts val="0"/>
              </a:spcAft>
              <a:buNone/>
            </a:pPr>
            <a:r>
              <a:rPr lang="en" sz="1200" dirty="0">
                <a:solidFill>
                  <a:schemeClr val="dk1"/>
                </a:solidFill>
              </a:rPr>
              <a:t>Home to rainbow trout, Dolly Varden, cutthroat trout, stickleback, sculpin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dirty="0">
                <a:solidFill>
                  <a:schemeClr val="dk1"/>
                </a:solidFill>
              </a:rPr>
              <a:t>Supports large pink salmon runs</a:t>
            </a:r>
          </a:p>
          <a:p>
            <a:pPr marL="0" lvl="0" indent="0" algn="l" rtl="0">
              <a:spcBef>
                <a:spcPts val="0"/>
              </a:spcBef>
              <a:spcAft>
                <a:spcPts val="0"/>
              </a:spcAft>
              <a:buNone/>
            </a:pPr>
            <a:endParaRPr sz="200" dirty="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37F77190-65D7-D0A3-C929-4FA66653C6D0}"/>
            </a:ext>
          </a:extLst>
        </p:cNvPr>
        <p:cNvGrpSpPr/>
        <p:nvPr/>
      </p:nvGrpSpPr>
      <p:grpSpPr>
        <a:xfrm>
          <a:off x="0" y="0"/>
          <a:ext cx="0" cy="0"/>
          <a:chOff x="0" y="0"/>
          <a:chExt cx="0" cy="0"/>
        </a:xfrm>
      </p:grpSpPr>
      <p:sp>
        <p:nvSpPr>
          <p:cNvPr id="100" name="Google Shape;100;g2fa5b5300bd_0_1098:notes">
            <a:extLst>
              <a:ext uri="{FF2B5EF4-FFF2-40B4-BE49-F238E27FC236}">
                <a16:creationId xmlns:a16="http://schemas.microsoft.com/office/drawing/2014/main" id="{6DC1153B-0494-6164-E882-F45393E19B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fa5b5300bd_0_1098:notes">
            <a:extLst>
              <a:ext uri="{FF2B5EF4-FFF2-40B4-BE49-F238E27FC236}">
                <a16:creationId xmlns:a16="http://schemas.microsoft.com/office/drawing/2014/main" id="{08CD00A5-D842-52FA-C17A-74106D27C2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a.k.a. </a:t>
            </a:r>
            <a:r>
              <a:rPr lang="en" sz="1200">
                <a:solidFill>
                  <a:schemeClr val="dk1"/>
                </a:solidFill>
                <a:highlight>
                  <a:srgbClr val="EEEEEE"/>
                </a:highlight>
              </a:rPr>
              <a:t>Kaasda Héen</a:t>
            </a:r>
            <a:endParaRPr sz="1200">
              <a:solidFill>
                <a:schemeClr val="dk1"/>
              </a:solidFill>
            </a:endParaRPr>
          </a:p>
          <a:p>
            <a:pPr marL="0" lvl="0" indent="0" algn="l" rtl="0">
              <a:spcBef>
                <a:spcPts val="0"/>
              </a:spcBef>
              <a:spcAft>
                <a:spcPts val="0"/>
              </a:spcAft>
              <a:buNone/>
            </a:pPr>
            <a:r>
              <a:rPr lang="en" sz="1200">
                <a:solidFill>
                  <a:schemeClr val="dk1"/>
                </a:solidFill>
              </a:rPr>
              <a:t>Predominant natural feature</a:t>
            </a:r>
            <a:endParaRPr sz="1200">
              <a:solidFill>
                <a:schemeClr val="dk1"/>
              </a:solidFill>
            </a:endParaRPr>
          </a:p>
          <a:p>
            <a:pPr marL="0" lvl="0" indent="0" algn="l" rtl="0">
              <a:spcBef>
                <a:spcPts val="0"/>
              </a:spcBef>
              <a:spcAft>
                <a:spcPts val="0"/>
              </a:spcAft>
              <a:buNone/>
            </a:pPr>
            <a:r>
              <a:rPr lang="en" sz="1200">
                <a:solidFill>
                  <a:schemeClr val="dk1"/>
                </a:solidFill>
              </a:rPr>
              <a:t>Supports large pink salmon runs</a:t>
            </a:r>
            <a:endParaRPr sz="1200">
              <a:solidFill>
                <a:schemeClr val="dk1"/>
              </a:solidFill>
            </a:endParaRPr>
          </a:p>
          <a:p>
            <a:pPr marL="0" lvl="0" indent="0" algn="l" rtl="0">
              <a:spcBef>
                <a:spcPts val="0"/>
              </a:spcBef>
              <a:spcAft>
                <a:spcPts val="0"/>
              </a:spcAft>
              <a:buNone/>
            </a:pPr>
            <a:r>
              <a:rPr lang="en" sz="1200">
                <a:solidFill>
                  <a:schemeClr val="dk1"/>
                </a:solidFill>
              </a:rPr>
              <a:t>Home to rainbow trout, Dolly Varden, cut</a:t>
            </a:r>
            <a:endParaRPr sz="200">
              <a:solidFill>
                <a:schemeClr val="dk1"/>
              </a:solidFill>
            </a:endParaRPr>
          </a:p>
        </p:txBody>
      </p:sp>
    </p:spTree>
    <p:extLst>
      <p:ext uri="{BB962C8B-B14F-4D97-AF65-F5344CB8AC3E}">
        <p14:creationId xmlns:p14="http://schemas.microsoft.com/office/powerpoint/2010/main" val="32423657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3A7FE511-E5E2-FFAE-F369-3570D9506765}"/>
            </a:ext>
          </a:extLst>
        </p:cNvPr>
        <p:cNvGrpSpPr/>
        <p:nvPr/>
      </p:nvGrpSpPr>
      <p:grpSpPr>
        <a:xfrm>
          <a:off x="0" y="0"/>
          <a:ext cx="0" cy="0"/>
          <a:chOff x="0" y="0"/>
          <a:chExt cx="0" cy="0"/>
        </a:xfrm>
      </p:grpSpPr>
      <p:sp>
        <p:nvSpPr>
          <p:cNvPr id="100" name="Google Shape;100;g2fa5b5300bd_0_1098:notes">
            <a:extLst>
              <a:ext uri="{FF2B5EF4-FFF2-40B4-BE49-F238E27FC236}">
                <a16:creationId xmlns:a16="http://schemas.microsoft.com/office/drawing/2014/main" id="{5593F967-6C28-C904-D919-A481F4376E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fa5b5300bd_0_1098:notes">
            <a:extLst>
              <a:ext uri="{FF2B5EF4-FFF2-40B4-BE49-F238E27FC236}">
                <a16:creationId xmlns:a16="http://schemas.microsoft.com/office/drawing/2014/main" id="{ADA472FD-96F3-A798-5833-6B8F3770D4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a.k.a. </a:t>
            </a:r>
            <a:r>
              <a:rPr lang="en" sz="1200">
                <a:solidFill>
                  <a:schemeClr val="dk1"/>
                </a:solidFill>
                <a:highlight>
                  <a:srgbClr val="EEEEEE"/>
                </a:highlight>
              </a:rPr>
              <a:t>Kaasda Héen</a:t>
            </a:r>
            <a:endParaRPr sz="1200">
              <a:solidFill>
                <a:schemeClr val="dk1"/>
              </a:solidFill>
            </a:endParaRPr>
          </a:p>
          <a:p>
            <a:pPr marL="0" lvl="0" indent="0" algn="l" rtl="0">
              <a:spcBef>
                <a:spcPts val="0"/>
              </a:spcBef>
              <a:spcAft>
                <a:spcPts val="0"/>
              </a:spcAft>
              <a:buNone/>
            </a:pPr>
            <a:r>
              <a:rPr lang="en" sz="1200">
                <a:solidFill>
                  <a:schemeClr val="dk1"/>
                </a:solidFill>
              </a:rPr>
              <a:t>Predominant natural feature</a:t>
            </a:r>
            <a:endParaRPr sz="1200">
              <a:solidFill>
                <a:schemeClr val="dk1"/>
              </a:solidFill>
            </a:endParaRPr>
          </a:p>
          <a:p>
            <a:pPr marL="0" lvl="0" indent="0" algn="l" rtl="0">
              <a:spcBef>
                <a:spcPts val="0"/>
              </a:spcBef>
              <a:spcAft>
                <a:spcPts val="0"/>
              </a:spcAft>
              <a:buNone/>
            </a:pPr>
            <a:r>
              <a:rPr lang="en" sz="1200">
                <a:solidFill>
                  <a:schemeClr val="dk1"/>
                </a:solidFill>
              </a:rPr>
              <a:t>Supports large pink salmon runs</a:t>
            </a:r>
            <a:endParaRPr sz="1200">
              <a:solidFill>
                <a:schemeClr val="dk1"/>
              </a:solidFill>
            </a:endParaRPr>
          </a:p>
          <a:p>
            <a:pPr marL="0" lvl="0" indent="0" algn="l" rtl="0">
              <a:spcBef>
                <a:spcPts val="0"/>
              </a:spcBef>
              <a:spcAft>
                <a:spcPts val="0"/>
              </a:spcAft>
              <a:buNone/>
            </a:pPr>
            <a:r>
              <a:rPr lang="en" sz="1200">
                <a:solidFill>
                  <a:schemeClr val="dk1"/>
                </a:solidFill>
              </a:rPr>
              <a:t>Home to rainbow trout, Dolly Varden, cut</a:t>
            </a:r>
            <a:endParaRPr sz="200">
              <a:solidFill>
                <a:schemeClr val="dk1"/>
              </a:solidFill>
            </a:endParaRPr>
          </a:p>
        </p:txBody>
      </p:sp>
    </p:spTree>
    <p:extLst>
      <p:ext uri="{BB962C8B-B14F-4D97-AF65-F5344CB8AC3E}">
        <p14:creationId xmlns:p14="http://schemas.microsoft.com/office/powerpoint/2010/main" val="260087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C6D3A4D9-2311-9D7D-6713-56046CBDE049}"/>
            </a:ext>
          </a:extLst>
        </p:cNvPr>
        <p:cNvGrpSpPr/>
        <p:nvPr/>
      </p:nvGrpSpPr>
      <p:grpSpPr>
        <a:xfrm>
          <a:off x="0" y="0"/>
          <a:ext cx="0" cy="0"/>
          <a:chOff x="0" y="0"/>
          <a:chExt cx="0" cy="0"/>
        </a:xfrm>
      </p:grpSpPr>
      <p:sp>
        <p:nvSpPr>
          <p:cNvPr id="71" name="Google Shape;71;g2fa5b5300bd_0_1050:notes">
            <a:extLst>
              <a:ext uri="{FF2B5EF4-FFF2-40B4-BE49-F238E27FC236}">
                <a16:creationId xmlns:a16="http://schemas.microsoft.com/office/drawing/2014/main" id="{9681C157-694A-E8CA-F437-6EBFF238C4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fa5b5300bd_0_1050:notes">
            <a:extLst>
              <a:ext uri="{FF2B5EF4-FFF2-40B4-BE49-F238E27FC236}">
                <a16:creationId xmlns:a16="http://schemas.microsoft.com/office/drawing/2014/main" id="{D32AB9F1-574F-3BB5-EDD3-FFC8691FBD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2089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88561AF6-9484-11D1-46D2-5B0721EB2472}"/>
            </a:ext>
          </a:extLst>
        </p:cNvPr>
        <p:cNvGrpSpPr/>
        <p:nvPr/>
      </p:nvGrpSpPr>
      <p:grpSpPr>
        <a:xfrm>
          <a:off x="0" y="0"/>
          <a:ext cx="0" cy="0"/>
          <a:chOff x="0" y="0"/>
          <a:chExt cx="0" cy="0"/>
        </a:xfrm>
      </p:grpSpPr>
      <p:sp>
        <p:nvSpPr>
          <p:cNvPr id="100" name="Google Shape;100;g2fa5b5300bd_0_1098:notes">
            <a:extLst>
              <a:ext uri="{FF2B5EF4-FFF2-40B4-BE49-F238E27FC236}">
                <a16:creationId xmlns:a16="http://schemas.microsoft.com/office/drawing/2014/main" id="{D4D68920-64D8-350E-034D-B88821FC6A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fa5b5300bd_0_1098:notes">
            <a:extLst>
              <a:ext uri="{FF2B5EF4-FFF2-40B4-BE49-F238E27FC236}">
                <a16:creationId xmlns:a16="http://schemas.microsoft.com/office/drawing/2014/main" id="{06AE31C9-222D-2CF0-EBE6-68BDBF8743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a.k.a. </a:t>
            </a:r>
            <a:r>
              <a:rPr lang="en" sz="1200">
                <a:solidFill>
                  <a:schemeClr val="dk1"/>
                </a:solidFill>
                <a:highlight>
                  <a:srgbClr val="EEEEEE"/>
                </a:highlight>
              </a:rPr>
              <a:t>Kaasda Héen</a:t>
            </a:r>
            <a:endParaRPr sz="1200">
              <a:solidFill>
                <a:schemeClr val="dk1"/>
              </a:solidFill>
            </a:endParaRPr>
          </a:p>
          <a:p>
            <a:pPr marL="0" lvl="0" indent="0" algn="l" rtl="0">
              <a:spcBef>
                <a:spcPts val="0"/>
              </a:spcBef>
              <a:spcAft>
                <a:spcPts val="0"/>
              </a:spcAft>
              <a:buNone/>
            </a:pPr>
            <a:r>
              <a:rPr lang="en" sz="1200">
                <a:solidFill>
                  <a:schemeClr val="dk1"/>
                </a:solidFill>
              </a:rPr>
              <a:t>Predominant natural feature</a:t>
            </a:r>
            <a:endParaRPr sz="1200">
              <a:solidFill>
                <a:schemeClr val="dk1"/>
              </a:solidFill>
            </a:endParaRPr>
          </a:p>
          <a:p>
            <a:pPr marL="0" lvl="0" indent="0" algn="l" rtl="0">
              <a:spcBef>
                <a:spcPts val="0"/>
              </a:spcBef>
              <a:spcAft>
                <a:spcPts val="0"/>
              </a:spcAft>
              <a:buNone/>
            </a:pPr>
            <a:r>
              <a:rPr lang="en" sz="1200">
                <a:solidFill>
                  <a:schemeClr val="dk1"/>
                </a:solidFill>
              </a:rPr>
              <a:t>Supports large pink salmon runs</a:t>
            </a:r>
            <a:endParaRPr sz="1200">
              <a:solidFill>
                <a:schemeClr val="dk1"/>
              </a:solidFill>
            </a:endParaRPr>
          </a:p>
          <a:p>
            <a:pPr marL="0" lvl="0" indent="0" algn="l" rtl="0">
              <a:spcBef>
                <a:spcPts val="0"/>
              </a:spcBef>
              <a:spcAft>
                <a:spcPts val="0"/>
              </a:spcAft>
              <a:buNone/>
            </a:pPr>
            <a:r>
              <a:rPr lang="en" sz="1200">
                <a:solidFill>
                  <a:schemeClr val="dk1"/>
                </a:solidFill>
              </a:rPr>
              <a:t>Home to rainbow trout, Dolly Varden, cut</a:t>
            </a:r>
            <a:endParaRPr sz="200">
              <a:solidFill>
                <a:schemeClr val="dk1"/>
              </a:solidFill>
            </a:endParaRPr>
          </a:p>
        </p:txBody>
      </p:sp>
    </p:spTree>
    <p:extLst>
      <p:ext uri="{BB962C8B-B14F-4D97-AF65-F5344CB8AC3E}">
        <p14:creationId xmlns:p14="http://schemas.microsoft.com/office/powerpoint/2010/main" val="12225222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C62233EC-AC65-8A1A-7278-7E13B25DB43A}"/>
            </a:ext>
          </a:extLst>
        </p:cNvPr>
        <p:cNvGrpSpPr/>
        <p:nvPr/>
      </p:nvGrpSpPr>
      <p:grpSpPr>
        <a:xfrm>
          <a:off x="0" y="0"/>
          <a:ext cx="0" cy="0"/>
          <a:chOff x="0" y="0"/>
          <a:chExt cx="0" cy="0"/>
        </a:xfrm>
      </p:grpSpPr>
      <p:sp>
        <p:nvSpPr>
          <p:cNvPr id="100" name="Google Shape;100;g2fa5b5300bd_0_1098:notes">
            <a:extLst>
              <a:ext uri="{FF2B5EF4-FFF2-40B4-BE49-F238E27FC236}">
                <a16:creationId xmlns:a16="http://schemas.microsoft.com/office/drawing/2014/main" id="{9C73FC8B-1933-754D-326D-87C9676289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fa5b5300bd_0_1098:notes">
            <a:extLst>
              <a:ext uri="{FF2B5EF4-FFF2-40B4-BE49-F238E27FC236}">
                <a16:creationId xmlns:a16="http://schemas.microsoft.com/office/drawing/2014/main" id="{7DC353F0-3A44-48BF-C29C-7D8425F22D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a.k.a. </a:t>
            </a:r>
            <a:r>
              <a:rPr lang="en" sz="1200">
                <a:solidFill>
                  <a:schemeClr val="dk1"/>
                </a:solidFill>
                <a:highlight>
                  <a:srgbClr val="EEEEEE"/>
                </a:highlight>
              </a:rPr>
              <a:t>Kaasda Héen</a:t>
            </a:r>
            <a:endParaRPr sz="1200">
              <a:solidFill>
                <a:schemeClr val="dk1"/>
              </a:solidFill>
            </a:endParaRPr>
          </a:p>
          <a:p>
            <a:pPr marL="0" lvl="0" indent="0" algn="l" rtl="0">
              <a:spcBef>
                <a:spcPts val="0"/>
              </a:spcBef>
              <a:spcAft>
                <a:spcPts val="0"/>
              </a:spcAft>
              <a:buNone/>
            </a:pPr>
            <a:r>
              <a:rPr lang="en" sz="1200">
                <a:solidFill>
                  <a:schemeClr val="dk1"/>
                </a:solidFill>
              </a:rPr>
              <a:t>Predominant natural feature</a:t>
            </a:r>
            <a:endParaRPr sz="1200">
              <a:solidFill>
                <a:schemeClr val="dk1"/>
              </a:solidFill>
            </a:endParaRPr>
          </a:p>
          <a:p>
            <a:pPr marL="0" lvl="0" indent="0" algn="l" rtl="0">
              <a:spcBef>
                <a:spcPts val="0"/>
              </a:spcBef>
              <a:spcAft>
                <a:spcPts val="0"/>
              </a:spcAft>
              <a:buNone/>
            </a:pPr>
            <a:r>
              <a:rPr lang="en" sz="1200">
                <a:solidFill>
                  <a:schemeClr val="dk1"/>
                </a:solidFill>
              </a:rPr>
              <a:t>Supports large pink salmon runs</a:t>
            </a:r>
            <a:endParaRPr sz="1200">
              <a:solidFill>
                <a:schemeClr val="dk1"/>
              </a:solidFill>
            </a:endParaRPr>
          </a:p>
          <a:p>
            <a:pPr marL="0" lvl="0" indent="0" algn="l" rtl="0">
              <a:spcBef>
                <a:spcPts val="0"/>
              </a:spcBef>
              <a:spcAft>
                <a:spcPts val="0"/>
              </a:spcAft>
              <a:buNone/>
            </a:pPr>
            <a:r>
              <a:rPr lang="en" sz="1200">
                <a:solidFill>
                  <a:schemeClr val="dk1"/>
                </a:solidFill>
              </a:rPr>
              <a:t>Home to rainbow trout, Dolly Varden, cut</a:t>
            </a:r>
            <a:endParaRPr sz="200">
              <a:solidFill>
                <a:schemeClr val="dk1"/>
              </a:solidFill>
            </a:endParaRPr>
          </a:p>
        </p:txBody>
      </p:sp>
    </p:spTree>
    <p:extLst>
      <p:ext uri="{BB962C8B-B14F-4D97-AF65-F5344CB8AC3E}">
        <p14:creationId xmlns:p14="http://schemas.microsoft.com/office/powerpoint/2010/main" val="30550645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fa5b5300bd_0_1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5b5300bd_0_1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 dirty="0">
                <a:solidFill>
                  <a:schemeClr val="dk1"/>
                </a:solidFill>
              </a:rPr>
              <a:t>Who runs the hatchery? SSSC – include this </a:t>
            </a:r>
            <a:endParaRPr sz="200" dirty="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89ACC7BA-A848-25BC-2F67-0DCE940A239B}"/>
            </a:ext>
          </a:extLst>
        </p:cNvPr>
        <p:cNvGrpSpPr/>
        <p:nvPr/>
      </p:nvGrpSpPr>
      <p:grpSpPr>
        <a:xfrm>
          <a:off x="0" y="0"/>
          <a:ext cx="0" cy="0"/>
          <a:chOff x="0" y="0"/>
          <a:chExt cx="0" cy="0"/>
        </a:xfrm>
      </p:grpSpPr>
      <p:sp>
        <p:nvSpPr>
          <p:cNvPr id="115" name="Google Shape;115;g2fa5b5300bd_0_1091:notes">
            <a:extLst>
              <a:ext uri="{FF2B5EF4-FFF2-40B4-BE49-F238E27FC236}">
                <a16:creationId xmlns:a16="http://schemas.microsoft.com/office/drawing/2014/main" id="{9A7B4B8F-332A-0E67-7167-EEDE2653B7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5b5300bd_0_1091:notes">
            <a:extLst>
              <a:ext uri="{FF2B5EF4-FFF2-40B4-BE49-F238E27FC236}">
                <a16:creationId xmlns:a16="http://schemas.microsoft.com/office/drawing/2014/main" id="{69ADABF7-9E1E-20D2-A08F-A7E142EDEF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21848131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0D35EFFC-89BB-98FF-B3FA-1C13909DC576}"/>
            </a:ext>
          </a:extLst>
        </p:cNvPr>
        <p:cNvGrpSpPr/>
        <p:nvPr/>
      </p:nvGrpSpPr>
      <p:grpSpPr>
        <a:xfrm>
          <a:off x="0" y="0"/>
          <a:ext cx="0" cy="0"/>
          <a:chOff x="0" y="0"/>
          <a:chExt cx="0" cy="0"/>
        </a:xfrm>
      </p:grpSpPr>
      <p:sp>
        <p:nvSpPr>
          <p:cNvPr id="115" name="Google Shape;115;g2fa5b5300bd_0_1091:notes">
            <a:extLst>
              <a:ext uri="{FF2B5EF4-FFF2-40B4-BE49-F238E27FC236}">
                <a16:creationId xmlns:a16="http://schemas.microsoft.com/office/drawing/2014/main" id="{764070FB-C163-77E5-DA39-AC8C939285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5b5300bd_0_1091:notes">
            <a:extLst>
              <a:ext uri="{FF2B5EF4-FFF2-40B4-BE49-F238E27FC236}">
                <a16:creationId xmlns:a16="http://schemas.microsoft.com/office/drawing/2014/main" id="{D3E999CC-DC04-6808-D90F-B73F4A067D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3094225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04F6A5DA-3C74-3513-2896-E92CCD50A797}"/>
            </a:ext>
          </a:extLst>
        </p:cNvPr>
        <p:cNvGrpSpPr/>
        <p:nvPr/>
      </p:nvGrpSpPr>
      <p:grpSpPr>
        <a:xfrm>
          <a:off x="0" y="0"/>
          <a:ext cx="0" cy="0"/>
          <a:chOff x="0" y="0"/>
          <a:chExt cx="0" cy="0"/>
        </a:xfrm>
      </p:grpSpPr>
      <p:sp>
        <p:nvSpPr>
          <p:cNvPr id="115" name="Google Shape;115;g2fa5b5300bd_0_1091:notes">
            <a:extLst>
              <a:ext uri="{FF2B5EF4-FFF2-40B4-BE49-F238E27FC236}">
                <a16:creationId xmlns:a16="http://schemas.microsoft.com/office/drawing/2014/main" id="{20C751AB-BD33-80F5-DAF4-4E75D70DD5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5b5300bd_0_1091:notes">
            <a:extLst>
              <a:ext uri="{FF2B5EF4-FFF2-40B4-BE49-F238E27FC236}">
                <a16:creationId xmlns:a16="http://schemas.microsoft.com/office/drawing/2014/main" id="{A970B0E2-96F7-7314-A1F3-BC1DB11417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35849499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B039083-14A8-04CC-3C7B-A768B563A2CC}"/>
            </a:ext>
          </a:extLst>
        </p:cNvPr>
        <p:cNvGrpSpPr/>
        <p:nvPr/>
      </p:nvGrpSpPr>
      <p:grpSpPr>
        <a:xfrm>
          <a:off x="0" y="0"/>
          <a:ext cx="0" cy="0"/>
          <a:chOff x="0" y="0"/>
          <a:chExt cx="0" cy="0"/>
        </a:xfrm>
      </p:grpSpPr>
      <p:sp>
        <p:nvSpPr>
          <p:cNvPr id="115" name="Google Shape;115;g2fa5b5300bd_0_1091:notes">
            <a:extLst>
              <a:ext uri="{FF2B5EF4-FFF2-40B4-BE49-F238E27FC236}">
                <a16:creationId xmlns:a16="http://schemas.microsoft.com/office/drawing/2014/main" id="{5677E81E-8D81-9309-FCFD-E5BF5A9FD5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5b5300bd_0_1091:notes">
            <a:extLst>
              <a:ext uri="{FF2B5EF4-FFF2-40B4-BE49-F238E27FC236}">
                <a16:creationId xmlns:a16="http://schemas.microsoft.com/office/drawing/2014/main" id="{5E2626D5-8936-4008-9B35-16242F3153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1237254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fa5b5300bd_0_1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fa5b5300bd_0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 dirty="0">
                <a:solidFill>
                  <a:schemeClr val="dk1"/>
                </a:solidFill>
              </a:rPr>
              <a:t>I want to show this earlier</a:t>
            </a:r>
            <a:endParaRPr sz="200" dirty="0">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fa5b5300bd_0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fa5b5300bd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fa5b5300bd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fa5b5300bd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Approx. 1,600 feet from hatchery to river mouth</a:t>
            </a:r>
            <a:endParaRPr sz="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010FCEAE-818E-57F8-6BF8-AC18DAB81B3E}"/>
            </a:ext>
          </a:extLst>
        </p:cNvPr>
        <p:cNvGrpSpPr/>
        <p:nvPr/>
      </p:nvGrpSpPr>
      <p:grpSpPr>
        <a:xfrm>
          <a:off x="0" y="0"/>
          <a:ext cx="0" cy="0"/>
          <a:chOff x="0" y="0"/>
          <a:chExt cx="0" cy="0"/>
        </a:xfrm>
      </p:grpSpPr>
      <p:sp>
        <p:nvSpPr>
          <p:cNvPr id="71" name="Google Shape;71;g2fa5b5300bd_0_1050:notes">
            <a:extLst>
              <a:ext uri="{FF2B5EF4-FFF2-40B4-BE49-F238E27FC236}">
                <a16:creationId xmlns:a16="http://schemas.microsoft.com/office/drawing/2014/main" id="{9C046ECE-04D3-A0A6-DBBE-8D482DADC2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fa5b5300bd_0_1050:notes">
            <a:extLst>
              <a:ext uri="{FF2B5EF4-FFF2-40B4-BE49-F238E27FC236}">
                <a16:creationId xmlns:a16="http://schemas.microsoft.com/office/drawing/2014/main" id="{4868496A-4773-B9B5-4A24-CAE348DF82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39386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1FC5276C-0A8E-77A1-6DA7-D48599586CF0}"/>
            </a:ext>
          </a:extLst>
        </p:cNvPr>
        <p:cNvGrpSpPr/>
        <p:nvPr/>
      </p:nvGrpSpPr>
      <p:grpSpPr>
        <a:xfrm>
          <a:off x="0" y="0"/>
          <a:ext cx="0" cy="0"/>
          <a:chOff x="0" y="0"/>
          <a:chExt cx="0" cy="0"/>
        </a:xfrm>
      </p:grpSpPr>
      <p:sp>
        <p:nvSpPr>
          <p:cNvPr id="100" name="Google Shape;100;g2fa5b5300bd_0_1098:notes">
            <a:extLst>
              <a:ext uri="{FF2B5EF4-FFF2-40B4-BE49-F238E27FC236}">
                <a16:creationId xmlns:a16="http://schemas.microsoft.com/office/drawing/2014/main" id="{38EB979B-9048-C179-443E-0152669536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fa5b5300bd_0_1098:notes">
            <a:extLst>
              <a:ext uri="{FF2B5EF4-FFF2-40B4-BE49-F238E27FC236}">
                <a16:creationId xmlns:a16="http://schemas.microsoft.com/office/drawing/2014/main" id="{42C79677-A098-E9F3-F537-4CF16A703C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rPr>
              <a:t>a.k.a. </a:t>
            </a:r>
            <a:r>
              <a:rPr lang="en" sz="1200" dirty="0">
                <a:solidFill>
                  <a:schemeClr val="dk1"/>
                </a:solidFill>
                <a:highlight>
                  <a:srgbClr val="EEEEEE"/>
                </a:highlight>
              </a:rPr>
              <a:t>Kaasda Héen</a:t>
            </a:r>
            <a:endParaRPr sz="1200" dirty="0">
              <a:solidFill>
                <a:schemeClr val="dk1"/>
              </a:solidFill>
            </a:endParaRPr>
          </a:p>
          <a:p>
            <a:pPr marL="0" lvl="0" indent="0" algn="l" rtl="0">
              <a:spcBef>
                <a:spcPts val="0"/>
              </a:spcBef>
              <a:spcAft>
                <a:spcPts val="0"/>
              </a:spcAft>
              <a:buNone/>
            </a:pPr>
            <a:r>
              <a:rPr lang="en" sz="1200" dirty="0">
                <a:solidFill>
                  <a:schemeClr val="dk1"/>
                </a:solidFill>
              </a:rPr>
              <a:t>Predominant natural feature</a:t>
            </a:r>
            <a:endParaRPr sz="1200" dirty="0">
              <a:solidFill>
                <a:schemeClr val="dk1"/>
              </a:solidFill>
            </a:endParaRPr>
          </a:p>
          <a:p>
            <a:pPr marL="0" lvl="0" indent="0" algn="l" rtl="0">
              <a:spcBef>
                <a:spcPts val="0"/>
              </a:spcBef>
              <a:spcAft>
                <a:spcPts val="0"/>
              </a:spcAft>
              <a:buNone/>
            </a:pPr>
            <a:r>
              <a:rPr lang="en" sz="1200" dirty="0">
                <a:solidFill>
                  <a:schemeClr val="dk1"/>
                </a:solidFill>
              </a:rPr>
              <a:t>Supports large pink salmon runs</a:t>
            </a:r>
            <a:endParaRPr sz="1200" dirty="0">
              <a:solidFill>
                <a:schemeClr val="dk1"/>
              </a:solidFill>
            </a:endParaRPr>
          </a:p>
          <a:p>
            <a:pPr marL="0" lvl="0" indent="0" algn="l" rtl="0">
              <a:spcBef>
                <a:spcPts val="0"/>
              </a:spcBef>
              <a:spcAft>
                <a:spcPts val="0"/>
              </a:spcAft>
              <a:buNone/>
            </a:pPr>
            <a:r>
              <a:rPr lang="en" sz="1200" dirty="0">
                <a:solidFill>
                  <a:schemeClr val="dk1"/>
                </a:solidFill>
              </a:rPr>
              <a:t>Home to rainbow trout, Dolly Varden, cut</a:t>
            </a:r>
            <a:endParaRPr sz="200" dirty="0">
              <a:solidFill>
                <a:schemeClr val="dk1"/>
              </a:solidFill>
            </a:endParaRPr>
          </a:p>
        </p:txBody>
      </p:sp>
    </p:spTree>
    <p:extLst>
      <p:ext uri="{BB962C8B-B14F-4D97-AF65-F5344CB8AC3E}">
        <p14:creationId xmlns:p14="http://schemas.microsoft.com/office/powerpoint/2010/main" val="28769169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0b8bd174b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0b8bd174b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57EE219E-F67B-94DC-BF1F-F684236B7DA6}"/>
            </a:ext>
          </a:extLst>
        </p:cNvPr>
        <p:cNvGrpSpPr/>
        <p:nvPr/>
      </p:nvGrpSpPr>
      <p:grpSpPr>
        <a:xfrm>
          <a:off x="0" y="0"/>
          <a:ext cx="0" cy="0"/>
          <a:chOff x="0" y="0"/>
          <a:chExt cx="0" cy="0"/>
        </a:xfrm>
      </p:grpSpPr>
      <p:sp>
        <p:nvSpPr>
          <p:cNvPr id="107" name="Google Shape;107;g30b8bd174ba_0_23:notes">
            <a:extLst>
              <a:ext uri="{FF2B5EF4-FFF2-40B4-BE49-F238E27FC236}">
                <a16:creationId xmlns:a16="http://schemas.microsoft.com/office/drawing/2014/main" id="{6CD90317-A7D8-2CFC-F4D5-B71A23EABC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0b8bd174ba_0_23:notes">
            <a:extLst>
              <a:ext uri="{FF2B5EF4-FFF2-40B4-BE49-F238E27FC236}">
                <a16:creationId xmlns:a16="http://schemas.microsoft.com/office/drawing/2014/main" id="{15538244-079D-0B61-2DC9-A66CE62A98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1126195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9C7B1950-FF11-D49E-E9A4-F09A193EC8C0}"/>
            </a:ext>
          </a:extLst>
        </p:cNvPr>
        <p:cNvGrpSpPr/>
        <p:nvPr/>
      </p:nvGrpSpPr>
      <p:grpSpPr>
        <a:xfrm>
          <a:off x="0" y="0"/>
          <a:ext cx="0" cy="0"/>
          <a:chOff x="0" y="0"/>
          <a:chExt cx="0" cy="0"/>
        </a:xfrm>
      </p:grpSpPr>
      <p:sp>
        <p:nvSpPr>
          <p:cNvPr id="107" name="Google Shape;107;g30b8bd174ba_0_23:notes">
            <a:extLst>
              <a:ext uri="{FF2B5EF4-FFF2-40B4-BE49-F238E27FC236}">
                <a16:creationId xmlns:a16="http://schemas.microsoft.com/office/drawing/2014/main" id="{255A9133-5E44-DCD8-60D6-BFE23BE25C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0b8bd174ba_0_23:notes">
            <a:extLst>
              <a:ext uri="{FF2B5EF4-FFF2-40B4-BE49-F238E27FC236}">
                <a16:creationId xmlns:a16="http://schemas.microsoft.com/office/drawing/2014/main" id="{15C67AAD-B3F8-E6B4-E827-74E8A9B4E9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35950098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5370F399-42D8-C945-7E14-4E08DEE54BEA}"/>
            </a:ext>
          </a:extLst>
        </p:cNvPr>
        <p:cNvGrpSpPr/>
        <p:nvPr/>
      </p:nvGrpSpPr>
      <p:grpSpPr>
        <a:xfrm>
          <a:off x="0" y="0"/>
          <a:ext cx="0" cy="0"/>
          <a:chOff x="0" y="0"/>
          <a:chExt cx="0" cy="0"/>
        </a:xfrm>
      </p:grpSpPr>
      <p:sp>
        <p:nvSpPr>
          <p:cNvPr id="107" name="Google Shape;107;g30b8bd174ba_0_23:notes">
            <a:extLst>
              <a:ext uri="{FF2B5EF4-FFF2-40B4-BE49-F238E27FC236}">
                <a16:creationId xmlns:a16="http://schemas.microsoft.com/office/drawing/2014/main" id="{06ED9E9C-08C1-33C0-6999-31AABA6BC3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0b8bd174ba_0_23:notes">
            <a:extLst>
              <a:ext uri="{FF2B5EF4-FFF2-40B4-BE49-F238E27FC236}">
                <a16:creationId xmlns:a16="http://schemas.microsoft.com/office/drawing/2014/main" id="{66C02101-40F9-B8A8-0EC9-76FF5FB2F5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2131351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fa5b5300bd_0_1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fa5b5300bd_0_1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1E8A0C0B-33AD-1130-180C-9985DFD3FA1E}"/>
            </a:ext>
          </a:extLst>
        </p:cNvPr>
        <p:cNvGrpSpPr/>
        <p:nvPr/>
      </p:nvGrpSpPr>
      <p:grpSpPr>
        <a:xfrm>
          <a:off x="0" y="0"/>
          <a:ext cx="0" cy="0"/>
          <a:chOff x="0" y="0"/>
          <a:chExt cx="0" cy="0"/>
        </a:xfrm>
      </p:grpSpPr>
      <p:sp>
        <p:nvSpPr>
          <p:cNvPr id="63" name="Google Shape;63;g2fa5b5300bd_0_1043:notes">
            <a:extLst>
              <a:ext uri="{FF2B5EF4-FFF2-40B4-BE49-F238E27FC236}">
                <a16:creationId xmlns:a16="http://schemas.microsoft.com/office/drawing/2014/main" id="{D0756602-06D3-DBB0-C13D-5E5E51C51A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fa5b5300bd_0_1043:notes">
            <a:extLst>
              <a:ext uri="{FF2B5EF4-FFF2-40B4-BE49-F238E27FC236}">
                <a16:creationId xmlns:a16="http://schemas.microsoft.com/office/drawing/2014/main" id="{D2A3C16C-390A-C454-C906-DB7E23FAF4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4782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A3E153DE-57BD-2DBE-54AE-8E2B80D8B917}"/>
            </a:ext>
          </a:extLst>
        </p:cNvPr>
        <p:cNvGrpSpPr/>
        <p:nvPr/>
      </p:nvGrpSpPr>
      <p:grpSpPr>
        <a:xfrm>
          <a:off x="0" y="0"/>
          <a:ext cx="0" cy="0"/>
          <a:chOff x="0" y="0"/>
          <a:chExt cx="0" cy="0"/>
        </a:xfrm>
      </p:grpSpPr>
      <p:sp>
        <p:nvSpPr>
          <p:cNvPr id="58" name="Google Shape;58;g2fa5b5300bd_0_1058:notes">
            <a:extLst>
              <a:ext uri="{FF2B5EF4-FFF2-40B4-BE49-F238E27FC236}">
                <a16:creationId xmlns:a16="http://schemas.microsoft.com/office/drawing/2014/main" id="{B79957FE-A5EA-733C-DCB6-0BA0D9FA70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fa5b5300bd_0_1058:notes">
            <a:extLst>
              <a:ext uri="{FF2B5EF4-FFF2-40B4-BE49-F238E27FC236}">
                <a16:creationId xmlns:a16="http://schemas.microsoft.com/office/drawing/2014/main" id="{2C4B33FE-F77E-CDC7-D368-16C15E6E4F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7684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fa5b5300bd_0_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fa5b5300bd_0_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dirty="0">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88D8448A-6C97-1981-A13D-1F23F3D37BA8}"/>
            </a:ext>
          </a:extLst>
        </p:cNvPr>
        <p:cNvGrpSpPr/>
        <p:nvPr/>
      </p:nvGrpSpPr>
      <p:grpSpPr>
        <a:xfrm>
          <a:off x="0" y="0"/>
          <a:ext cx="0" cy="0"/>
          <a:chOff x="0" y="0"/>
          <a:chExt cx="0" cy="0"/>
        </a:xfrm>
      </p:grpSpPr>
      <p:sp>
        <p:nvSpPr>
          <p:cNvPr id="157" name="Google Shape;157;g2fa5b5300bd_0_1141:notes">
            <a:extLst>
              <a:ext uri="{FF2B5EF4-FFF2-40B4-BE49-F238E27FC236}">
                <a16:creationId xmlns:a16="http://schemas.microsoft.com/office/drawing/2014/main" id="{2488B2E2-4CDD-876E-A139-3EC3755EB7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fa5b5300bd_0_1141:notes">
            <a:extLst>
              <a:ext uri="{FF2B5EF4-FFF2-40B4-BE49-F238E27FC236}">
                <a16:creationId xmlns:a16="http://schemas.microsoft.com/office/drawing/2014/main" id="{04CA58B1-6862-0590-F947-5766F6A138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dirty="0">
              <a:solidFill>
                <a:schemeClr val="dk1"/>
              </a:solidFill>
            </a:endParaRPr>
          </a:p>
        </p:txBody>
      </p:sp>
    </p:spTree>
    <p:extLst>
      <p:ext uri="{BB962C8B-B14F-4D97-AF65-F5344CB8AC3E}">
        <p14:creationId xmlns:p14="http://schemas.microsoft.com/office/powerpoint/2010/main" val="3591619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3748BEF7-C73A-5A1F-18A5-7D275FAF48DA}"/>
            </a:ext>
          </a:extLst>
        </p:cNvPr>
        <p:cNvGrpSpPr/>
        <p:nvPr/>
      </p:nvGrpSpPr>
      <p:grpSpPr>
        <a:xfrm>
          <a:off x="0" y="0"/>
          <a:ext cx="0" cy="0"/>
          <a:chOff x="0" y="0"/>
          <a:chExt cx="0" cy="0"/>
        </a:xfrm>
      </p:grpSpPr>
      <p:sp>
        <p:nvSpPr>
          <p:cNvPr id="71" name="Google Shape;71;g2fa5b5300bd_0_1050:notes">
            <a:extLst>
              <a:ext uri="{FF2B5EF4-FFF2-40B4-BE49-F238E27FC236}">
                <a16:creationId xmlns:a16="http://schemas.microsoft.com/office/drawing/2014/main" id="{BB5A7BCE-C6C8-45FA-F585-8126851CCB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fa5b5300bd_0_1050:notes">
            <a:extLst>
              <a:ext uri="{FF2B5EF4-FFF2-40B4-BE49-F238E27FC236}">
                <a16:creationId xmlns:a16="http://schemas.microsoft.com/office/drawing/2014/main" id="{CAC80D25-B92F-4BD0-57E9-6C4F4B3751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9223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56BC19A9-FF72-CE74-2C71-54B9447F72D3}"/>
            </a:ext>
          </a:extLst>
        </p:cNvPr>
        <p:cNvGrpSpPr/>
        <p:nvPr/>
      </p:nvGrpSpPr>
      <p:grpSpPr>
        <a:xfrm>
          <a:off x="0" y="0"/>
          <a:ext cx="0" cy="0"/>
          <a:chOff x="0" y="0"/>
          <a:chExt cx="0" cy="0"/>
        </a:xfrm>
      </p:grpSpPr>
      <p:sp>
        <p:nvSpPr>
          <p:cNvPr id="157" name="Google Shape;157;g2fa5b5300bd_0_1141:notes">
            <a:extLst>
              <a:ext uri="{FF2B5EF4-FFF2-40B4-BE49-F238E27FC236}">
                <a16:creationId xmlns:a16="http://schemas.microsoft.com/office/drawing/2014/main" id="{13B0E436-3A6A-9680-6D98-1474DE35C5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fa5b5300bd_0_1141:notes">
            <a:extLst>
              <a:ext uri="{FF2B5EF4-FFF2-40B4-BE49-F238E27FC236}">
                <a16:creationId xmlns:a16="http://schemas.microsoft.com/office/drawing/2014/main" id="{E89DD4C4-D3A9-821C-4EC8-254CE12F57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dirty="0">
              <a:solidFill>
                <a:schemeClr val="dk1"/>
              </a:solidFill>
            </a:endParaRPr>
          </a:p>
        </p:txBody>
      </p:sp>
    </p:spTree>
    <p:extLst>
      <p:ext uri="{BB962C8B-B14F-4D97-AF65-F5344CB8AC3E}">
        <p14:creationId xmlns:p14="http://schemas.microsoft.com/office/powerpoint/2010/main" val="16343276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fa7a581eb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fa7a581eb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E66F88FF-0856-2832-82CC-D7AB3F2E6AC3}"/>
            </a:ext>
          </a:extLst>
        </p:cNvPr>
        <p:cNvGrpSpPr/>
        <p:nvPr/>
      </p:nvGrpSpPr>
      <p:grpSpPr>
        <a:xfrm>
          <a:off x="0" y="0"/>
          <a:ext cx="0" cy="0"/>
          <a:chOff x="0" y="0"/>
          <a:chExt cx="0" cy="0"/>
        </a:xfrm>
      </p:grpSpPr>
      <p:sp>
        <p:nvSpPr>
          <p:cNvPr id="182" name="Google Shape;182;g2fa7a581eb3_0_23:notes">
            <a:extLst>
              <a:ext uri="{FF2B5EF4-FFF2-40B4-BE49-F238E27FC236}">
                <a16:creationId xmlns:a16="http://schemas.microsoft.com/office/drawing/2014/main" id="{81AF5170-CD8E-469D-3514-EF5893FD2B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fa7a581eb3_0_23:notes">
            <a:extLst>
              <a:ext uri="{FF2B5EF4-FFF2-40B4-BE49-F238E27FC236}">
                <a16:creationId xmlns:a16="http://schemas.microsoft.com/office/drawing/2014/main" id="{E593018D-2814-9D4E-000D-DB6BD2DFEE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11003082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E5F49ECB-7941-894A-DDB0-8CA12ED8A639}"/>
            </a:ext>
          </a:extLst>
        </p:cNvPr>
        <p:cNvGrpSpPr/>
        <p:nvPr/>
      </p:nvGrpSpPr>
      <p:grpSpPr>
        <a:xfrm>
          <a:off x="0" y="0"/>
          <a:ext cx="0" cy="0"/>
          <a:chOff x="0" y="0"/>
          <a:chExt cx="0" cy="0"/>
        </a:xfrm>
      </p:grpSpPr>
      <p:sp>
        <p:nvSpPr>
          <p:cNvPr id="182" name="Google Shape;182;g2fa7a581eb3_0_23:notes">
            <a:extLst>
              <a:ext uri="{FF2B5EF4-FFF2-40B4-BE49-F238E27FC236}">
                <a16:creationId xmlns:a16="http://schemas.microsoft.com/office/drawing/2014/main" id="{F9D885BA-00F2-91F7-2412-5A8A1E0219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fa7a581eb3_0_23:notes">
            <a:extLst>
              <a:ext uri="{FF2B5EF4-FFF2-40B4-BE49-F238E27FC236}">
                <a16:creationId xmlns:a16="http://schemas.microsoft.com/office/drawing/2014/main" id="{E2FAECAC-5A90-4A56-04B7-A55781530B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6038937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49F2A165-B410-2B25-69D8-F92076627B47}"/>
            </a:ext>
          </a:extLst>
        </p:cNvPr>
        <p:cNvGrpSpPr/>
        <p:nvPr/>
      </p:nvGrpSpPr>
      <p:grpSpPr>
        <a:xfrm>
          <a:off x="0" y="0"/>
          <a:ext cx="0" cy="0"/>
          <a:chOff x="0" y="0"/>
          <a:chExt cx="0" cy="0"/>
        </a:xfrm>
      </p:grpSpPr>
      <p:sp>
        <p:nvSpPr>
          <p:cNvPr id="182" name="Google Shape;182;g2fa7a581eb3_0_23:notes">
            <a:extLst>
              <a:ext uri="{FF2B5EF4-FFF2-40B4-BE49-F238E27FC236}">
                <a16:creationId xmlns:a16="http://schemas.microsoft.com/office/drawing/2014/main" id="{369EF3A5-C778-4EB9-9D2E-ED57AC9698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fa7a581eb3_0_23:notes">
            <a:extLst>
              <a:ext uri="{FF2B5EF4-FFF2-40B4-BE49-F238E27FC236}">
                <a16:creationId xmlns:a16="http://schemas.microsoft.com/office/drawing/2014/main" id="{D5DB9786-CF52-047B-5591-AAC8D79353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1635847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BD27DC92-2484-AC72-FDDB-CDBC61624B90}"/>
            </a:ext>
          </a:extLst>
        </p:cNvPr>
        <p:cNvGrpSpPr/>
        <p:nvPr/>
      </p:nvGrpSpPr>
      <p:grpSpPr>
        <a:xfrm>
          <a:off x="0" y="0"/>
          <a:ext cx="0" cy="0"/>
          <a:chOff x="0" y="0"/>
          <a:chExt cx="0" cy="0"/>
        </a:xfrm>
      </p:grpSpPr>
      <p:sp>
        <p:nvSpPr>
          <p:cNvPr id="182" name="Google Shape;182;g2fa7a581eb3_0_23:notes">
            <a:extLst>
              <a:ext uri="{FF2B5EF4-FFF2-40B4-BE49-F238E27FC236}">
                <a16:creationId xmlns:a16="http://schemas.microsoft.com/office/drawing/2014/main" id="{0D6BDD41-645D-2F2B-6A9C-40ADF4F989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fa7a581eb3_0_23:notes">
            <a:extLst>
              <a:ext uri="{FF2B5EF4-FFF2-40B4-BE49-F238E27FC236}">
                <a16:creationId xmlns:a16="http://schemas.microsoft.com/office/drawing/2014/main" id="{2D6880DA-0C80-E295-1ED9-AE6D8C86A6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31323088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2676896B-B7DA-6380-E734-6CF7FD1B96F9}"/>
            </a:ext>
          </a:extLst>
        </p:cNvPr>
        <p:cNvGrpSpPr/>
        <p:nvPr/>
      </p:nvGrpSpPr>
      <p:grpSpPr>
        <a:xfrm>
          <a:off x="0" y="0"/>
          <a:ext cx="0" cy="0"/>
          <a:chOff x="0" y="0"/>
          <a:chExt cx="0" cy="0"/>
        </a:xfrm>
      </p:grpSpPr>
      <p:sp>
        <p:nvSpPr>
          <p:cNvPr id="182" name="Google Shape;182;g2fa7a581eb3_0_23:notes">
            <a:extLst>
              <a:ext uri="{FF2B5EF4-FFF2-40B4-BE49-F238E27FC236}">
                <a16:creationId xmlns:a16="http://schemas.microsoft.com/office/drawing/2014/main" id="{D0035F9F-D6E2-B0A7-0AEC-49021D7421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fa7a581eb3_0_23:notes">
            <a:extLst>
              <a:ext uri="{FF2B5EF4-FFF2-40B4-BE49-F238E27FC236}">
                <a16:creationId xmlns:a16="http://schemas.microsoft.com/office/drawing/2014/main" id="{775485B7-7564-EC1A-56FD-EF301D3839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6951723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8DD21E25-4EFF-2397-844C-3997AE363E74}"/>
            </a:ext>
          </a:extLst>
        </p:cNvPr>
        <p:cNvGrpSpPr/>
        <p:nvPr/>
      </p:nvGrpSpPr>
      <p:grpSpPr>
        <a:xfrm>
          <a:off x="0" y="0"/>
          <a:ext cx="0" cy="0"/>
          <a:chOff x="0" y="0"/>
          <a:chExt cx="0" cy="0"/>
        </a:xfrm>
      </p:grpSpPr>
      <p:sp>
        <p:nvSpPr>
          <p:cNvPr id="182" name="Google Shape;182;g2fa7a581eb3_0_23:notes">
            <a:extLst>
              <a:ext uri="{FF2B5EF4-FFF2-40B4-BE49-F238E27FC236}">
                <a16:creationId xmlns:a16="http://schemas.microsoft.com/office/drawing/2014/main" id="{7DD96E4B-994C-15C9-24AB-528B7D7AF2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fa7a581eb3_0_23:notes">
            <a:extLst>
              <a:ext uri="{FF2B5EF4-FFF2-40B4-BE49-F238E27FC236}">
                <a16:creationId xmlns:a16="http://schemas.microsoft.com/office/drawing/2014/main" id="{7BB50551-7CF2-7A67-3A38-29A018DF4C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10859670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1B164B1F-61DA-486E-0DD0-CB421094C87E}"/>
            </a:ext>
          </a:extLst>
        </p:cNvPr>
        <p:cNvGrpSpPr/>
        <p:nvPr/>
      </p:nvGrpSpPr>
      <p:grpSpPr>
        <a:xfrm>
          <a:off x="0" y="0"/>
          <a:ext cx="0" cy="0"/>
          <a:chOff x="0" y="0"/>
          <a:chExt cx="0" cy="0"/>
        </a:xfrm>
      </p:grpSpPr>
      <p:sp>
        <p:nvSpPr>
          <p:cNvPr id="182" name="Google Shape;182;g2fa7a581eb3_0_23:notes">
            <a:extLst>
              <a:ext uri="{FF2B5EF4-FFF2-40B4-BE49-F238E27FC236}">
                <a16:creationId xmlns:a16="http://schemas.microsoft.com/office/drawing/2014/main" id="{CCDCC7F4-F997-5468-80B5-EFB9285EAF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fa7a581eb3_0_23:notes">
            <a:extLst>
              <a:ext uri="{FF2B5EF4-FFF2-40B4-BE49-F238E27FC236}">
                <a16:creationId xmlns:a16="http://schemas.microsoft.com/office/drawing/2014/main" id="{8C6E7600-4978-498F-4F57-DF14AFACA4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38451126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813B2C55-EBE5-0FCB-5AEA-DE6732F679EF}"/>
            </a:ext>
          </a:extLst>
        </p:cNvPr>
        <p:cNvGrpSpPr/>
        <p:nvPr/>
      </p:nvGrpSpPr>
      <p:grpSpPr>
        <a:xfrm>
          <a:off x="0" y="0"/>
          <a:ext cx="0" cy="0"/>
          <a:chOff x="0" y="0"/>
          <a:chExt cx="0" cy="0"/>
        </a:xfrm>
      </p:grpSpPr>
      <p:sp>
        <p:nvSpPr>
          <p:cNvPr id="188" name="Google Shape;188;g30b302b6257_0_0:notes">
            <a:extLst>
              <a:ext uri="{FF2B5EF4-FFF2-40B4-BE49-F238E27FC236}">
                <a16:creationId xmlns:a16="http://schemas.microsoft.com/office/drawing/2014/main" id="{9C76D98E-99B3-E093-123D-0684D2E161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0b302b6257_0_0:notes">
            <a:extLst>
              <a:ext uri="{FF2B5EF4-FFF2-40B4-BE49-F238E27FC236}">
                <a16:creationId xmlns:a16="http://schemas.microsoft.com/office/drawing/2014/main" id="{32242AA4-3047-C276-F863-B3DECB8056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3694213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F86C30DC-6DC7-EA05-2334-F7B81CBAB43F}"/>
            </a:ext>
          </a:extLst>
        </p:cNvPr>
        <p:cNvGrpSpPr/>
        <p:nvPr/>
      </p:nvGrpSpPr>
      <p:grpSpPr>
        <a:xfrm>
          <a:off x="0" y="0"/>
          <a:ext cx="0" cy="0"/>
          <a:chOff x="0" y="0"/>
          <a:chExt cx="0" cy="0"/>
        </a:xfrm>
      </p:grpSpPr>
      <p:sp>
        <p:nvSpPr>
          <p:cNvPr id="71" name="Google Shape;71;g2fa5b5300bd_0_1050:notes">
            <a:extLst>
              <a:ext uri="{FF2B5EF4-FFF2-40B4-BE49-F238E27FC236}">
                <a16:creationId xmlns:a16="http://schemas.microsoft.com/office/drawing/2014/main" id="{1B006745-A758-AF7E-4CA7-07FD99F063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fa5b5300bd_0_1050:notes">
            <a:extLst>
              <a:ext uri="{FF2B5EF4-FFF2-40B4-BE49-F238E27FC236}">
                <a16:creationId xmlns:a16="http://schemas.microsoft.com/office/drawing/2014/main" id="{08782AC9-E2EB-44F4-DF06-BB9821A53D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80722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fa7a581eb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fa7a581eb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Low variance but still comparable to natural index streams</a:t>
            </a:r>
            <a:endParaRPr sz="1200">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fa7a581eb3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rPr>
              <a:t>Cut back notes on first MARSS model</a:t>
            </a:r>
            <a:endParaRPr sz="1200" dirty="0">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072FCE5F-77A9-01F4-D833-30E5C7D47B04}"/>
            </a:ext>
          </a:extLst>
        </p:cNvPr>
        <p:cNvGrpSpPr/>
        <p:nvPr/>
      </p:nvGrpSpPr>
      <p:grpSpPr>
        <a:xfrm>
          <a:off x="0" y="0"/>
          <a:ext cx="0" cy="0"/>
          <a:chOff x="0" y="0"/>
          <a:chExt cx="0" cy="0"/>
        </a:xfrm>
      </p:grpSpPr>
      <p:sp>
        <p:nvSpPr>
          <p:cNvPr id="202" name="Google Shape;202;g2fa7a581eb3_0_39:notes">
            <a:extLst>
              <a:ext uri="{FF2B5EF4-FFF2-40B4-BE49-F238E27FC236}">
                <a16:creationId xmlns:a16="http://schemas.microsoft.com/office/drawing/2014/main" id="{815E5171-4081-8A26-6995-E0EED59999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a:extLst>
              <a:ext uri="{FF2B5EF4-FFF2-40B4-BE49-F238E27FC236}">
                <a16:creationId xmlns:a16="http://schemas.microsoft.com/office/drawing/2014/main" id="{B824BA69-D929-DD54-E0DA-E9C83BD230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rPr>
              <a:t>Cut back notes on first MARSS model</a:t>
            </a:r>
            <a:endParaRPr sz="1200" dirty="0">
              <a:solidFill>
                <a:schemeClr val="dk1"/>
              </a:solidFill>
            </a:endParaRPr>
          </a:p>
        </p:txBody>
      </p:sp>
    </p:spTree>
    <p:extLst>
      <p:ext uri="{BB962C8B-B14F-4D97-AF65-F5344CB8AC3E}">
        <p14:creationId xmlns:p14="http://schemas.microsoft.com/office/powerpoint/2010/main" val="17986595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0b8bd174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0b8bd174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0b8bd174b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0b8bd174b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1AEFBA11-A884-C0F4-DE65-EDABB1E2C59B}"/>
            </a:ext>
          </a:extLst>
        </p:cNvPr>
        <p:cNvGrpSpPr/>
        <p:nvPr/>
      </p:nvGrpSpPr>
      <p:grpSpPr>
        <a:xfrm>
          <a:off x="0" y="0"/>
          <a:ext cx="0" cy="0"/>
          <a:chOff x="0" y="0"/>
          <a:chExt cx="0" cy="0"/>
        </a:xfrm>
      </p:grpSpPr>
      <p:sp>
        <p:nvSpPr>
          <p:cNvPr id="218" name="Google Shape;218;g30b8bd174ba_0_15:notes">
            <a:extLst>
              <a:ext uri="{FF2B5EF4-FFF2-40B4-BE49-F238E27FC236}">
                <a16:creationId xmlns:a16="http://schemas.microsoft.com/office/drawing/2014/main" id="{A9AFA171-2244-9EB1-CECF-843EDA28DE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0b8bd174ba_0_15:notes">
            <a:extLst>
              <a:ext uri="{FF2B5EF4-FFF2-40B4-BE49-F238E27FC236}">
                <a16:creationId xmlns:a16="http://schemas.microsoft.com/office/drawing/2014/main" id="{B009A519-3E52-CABB-CCD1-F9F128714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9501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98DBED2F-4A56-E2A9-BE55-9A54610245E0}"/>
            </a:ext>
          </a:extLst>
        </p:cNvPr>
        <p:cNvGrpSpPr/>
        <p:nvPr/>
      </p:nvGrpSpPr>
      <p:grpSpPr>
        <a:xfrm>
          <a:off x="0" y="0"/>
          <a:ext cx="0" cy="0"/>
          <a:chOff x="0" y="0"/>
          <a:chExt cx="0" cy="0"/>
        </a:xfrm>
      </p:grpSpPr>
      <p:sp>
        <p:nvSpPr>
          <p:cNvPr id="218" name="Google Shape;218;g30b8bd174ba_0_15:notes">
            <a:extLst>
              <a:ext uri="{FF2B5EF4-FFF2-40B4-BE49-F238E27FC236}">
                <a16:creationId xmlns:a16="http://schemas.microsoft.com/office/drawing/2014/main" id="{AD356E47-4FB0-FA78-E372-B9C92121A7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0b8bd174ba_0_15:notes">
            <a:extLst>
              <a:ext uri="{FF2B5EF4-FFF2-40B4-BE49-F238E27FC236}">
                <a16:creationId xmlns:a16="http://schemas.microsoft.com/office/drawing/2014/main" id="{36949C7B-23A5-F0D1-F088-8986DBE59C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9446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17D2E83B-78E6-B0C9-4BF5-2A9D5C355B2E}"/>
            </a:ext>
          </a:extLst>
        </p:cNvPr>
        <p:cNvGrpSpPr/>
        <p:nvPr/>
      </p:nvGrpSpPr>
      <p:grpSpPr>
        <a:xfrm>
          <a:off x="0" y="0"/>
          <a:ext cx="0" cy="0"/>
          <a:chOff x="0" y="0"/>
          <a:chExt cx="0" cy="0"/>
        </a:xfrm>
      </p:grpSpPr>
      <p:sp>
        <p:nvSpPr>
          <p:cNvPr id="218" name="Google Shape;218;g30b8bd174ba_0_15:notes">
            <a:extLst>
              <a:ext uri="{FF2B5EF4-FFF2-40B4-BE49-F238E27FC236}">
                <a16:creationId xmlns:a16="http://schemas.microsoft.com/office/drawing/2014/main" id="{5EB969DB-0580-45EB-CC8E-C007BF9EEF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0b8bd174ba_0_15:notes">
            <a:extLst>
              <a:ext uri="{FF2B5EF4-FFF2-40B4-BE49-F238E27FC236}">
                <a16:creationId xmlns:a16="http://schemas.microsoft.com/office/drawing/2014/main" id="{7394B371-964C-500C-FF1A-C91CD68058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5514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753DD0D-4A4F-0312-35ED-9CE41004C085}"/>
            </a:ext>
          </a:extLst>
        </p:cNvPr>
        <p:cNvGrpSpPr/>
        <p:nvPr/>
      </p:nvGrpSpPr>
      <p:grpSpPr>
        <a:xfrm>
          <a:off x="0" y="0"/>
          <a:ext cx="0" cy="0"/>
          <a:chOff x="0" y="0"/>
          <a:chExt cx="0" cy="0"/>
        </a:xfrm>
      </p:grpSpPr>
      <p:sp>
        <p:nvSpPr>
          <p:cNvPr id="218" name="Google Shape;218;g30b8bd174ba_0_15:notes">
            <a:extLst>
              <a:ext uri="{FF2B5EF4-FFF2-40B4-BE49-F238E27FC236}">
                <a16:creationId xmlns:a16="http://schemas.microsoft.com/office/drawing/2014/main" id="{83AFD230-924F-85DA-8ED9-461AD4093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0b8bd174ba_0_15:notes">
            <a:extLst>
              <a:ext uri="{FF2B5EF4-FFF2-40B4-BE49-F238E27FC236}">
                <a16:creationId xmlns:a16="http://schemas.microsoft.com/office/drawing/2014/main" id="{CC98B652-BD77-511A-5827-82337BFAB3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096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9D86534-509F-FC13-BFCB-A78931C03B6E}"/>
            </a:ext>
          </a:extLst>
        </p:cNvPr>
        <p:cNvGrpSpPr/>
        <p:nvPr/>
      </p:nvGrpSpPr>
      <p:grpSpPr>
        <a:xfrm>
          <a:off x="0" y="0"/>
          <a:ext cx="0" cy="0"/>
          <a:chOff x="0" y="0"/>
          <a:chExt cx="0" cy="0"/>
        </a:xfrm>
      </p:grpSpPr>
      <p:sp>
        <p:nvSpPr>
          <p:cNvPr id="218" name="Google Shape;218;g30b8bd174ba_0_15:notes">
            <a:extLst>
              <a:ext uri="{FF2B5EF4-FFF2-40B4-BE49-F238E27FC236}">
                <a16:creationId xmlns:a16="http://schemas.microsoft.com/office/drawing/2014/main" id="{E009A3B7-9C4D-13E8-ED37-A90AFC388D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0b8bd174ba_0_15:notes">
            <a:extLst>
              <a:ext uri="{FF2B5EF4-FFF2-40B4-BE49-F238E27FC236}">
                <a16:creationId xmlns:a16="http://schemas.microsoft.com/office/drawing/2014/main" id="{88E9DB78-9742-D204-39D8-C3CE2AB998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984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fa5b5300bd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fa5b5300bd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2DD64FA5-5553-4A81-6CFB-5F01E507A26F}"/>
            </a:ext>
          </a:extLst>
        </p:cNvPr>
        <p:cNvGrpSpPr/>
        <p:nvPr/>
      </p:nvGrpSpPr>
      <p:grpSpPr>
        <a:xfrm>
          <a:off x="0" y="0"/>
          <a:ext cx="0" cy="0"/>
          <a:chOff x="0" y="0"/>
          <a:chExt cx="0" cy="0"/>
        </a:xfrm>
      </p:grpSpPr>
      <p:sp>
        <p:nvSpPr>
          <p:cNvPr id="58" name="Google Shape;58;g2fa5b5300bd_0_1058:notes">
            <a:extLst>
              <a:ext uri="{FF2B5EF4-FFF2-40B4-BE49-F238E27FC236}">
                <a16:creationId xmlns:a16="http://schemas.microsoft.com/office/drawing/2014/main" id="{E7DF30FC-2E7E-DF57-4487-62739F557D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fa5b5300bd_0_1058:notes">
            <a:extLst>
              <a:ext uri="{FF2B5EF4-FFF2-40B4-BE49-F238E27FC236}">
                <a16:creationId xmlns:a16="http://schemas.microsoft.com/office/drawing/2014/main" id="{9C7683E0-0583-0972-E4E6-C3435C603A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25534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AFF8E20F-1257-02CE-4CB0-8E82E2B10F80}"/>
            </a:ext>
          </a:extLst>
        </p:cNvPr>
        <p:cNvGrpSpPr/>
        <p:nvPr/>
      </p:nvGrpSpPr>
      <p:grpSpPr>
        <a:xfrm>
          <a:off x="0" y="0"/>
          <a:ext cx="0" cy="0"/>
          <a:chOff x="0" y="0"/>
          <a:chExt cx="0" cy="0"/>
        </a:xfrm>
      </p:grpSpPr>
      <p:sp>
        <p:nvSpPr>
          <p:cNvPr id="115" name="Google Shape;115;g2fa5b5300bd_0_1091:notes">
            <a:extLst>
              <a:ext uri="{FF2B5EF4-FFF2-40B4-BE49-F238E27FC236}">
                <a16:creationId xmlns:a16="http://schemas.microsoft.com/office/drawing/2014/main" id="{88CD30D4-888E-F5EF-21E3-13AB7110E8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5b5300bd_0_1091:notes">
            <a:extLst>
              <a:ext uri="{FF2B5EF4-FFF2-40B4-BE49-F238E27FC236}">
                <a16:creationId xmlns:a16="http://schemas.microsoft.com/office/drawing/2014/main" id="{49CE6A68-FFE3-3658-AEA7-50AE4E045C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39919288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798C5984-35B0-8C82-C15B-75E5F37F9013}"/>
            </a:ext>
          </a:extLst>
        </p:cNvPr>
        <p:cNvGrpSpPr/>
        <p:nvPr/>
      </p:nvGrpSpPr>
      <p:grpSpPr>
        <a:xfrm>
          <a:off x="0" y="0"/>
          <a:ext cx="0" cy="0"/>
          <a:chOff x="0" y="0"/>
          <a:chExt cx="0" cy="0"/>
        </a:xfrm>
      </p:grpSpPr>
      <p:sp>
        <p:nvSpPr>
          <p:cNvPr id="115" name="Google Shape;115;g2fa5b5300bd_0_1091:notes">
            <a:extLst>
              <a:ext uri="{FF2B5EF4-FFF2-40B4-BE49-F238E27FC236}">
                <a16:creationId xmlns:a16="http://schemas.microsoft.com/office/drawing/2014/main" id="{76C57848-60E1-679E-AAB6-F0A00B296F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5b5300bd_0_1091:notes">
            <a:extLst>
              <a:ext uri="{FF2B5EF4-FFF2-40B4-BE49-F238E27FC236}">
                <a16:creationId xmlns:a16="http://schemas.microsoft.com/office/drawing/2014/main" id="{45F7D2EB-E2DB-6FCA-B56D-08F19663FC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14760617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5DD835D6-52E2-3A0B-F05B-15209900689D}"/>
            </a:ext>
          </a:extLst>
        </p:cNvPr>
        <p:cNvGrpSpPr/>
        <p:nvPr/>
      </p:nvGrpSpPr>
      <p:grpSpPr>
        <a:xfrm>
          <a:off x="0" y="0"/>
          <a:ext cx="0" cy="0"/>
          <a:chOff x="0" y="0"/>
          <a:chExt cx="0" cy="0"/>
        </a:xfrm>
      </p:grpSpPr>
      <p:sp>
        <p:nvSpPr>
          <p:cNvPr id="115" name="Google Shape;115;g2fa5b5300bd_0_1091:notes">
            <a:extLst>
              <a:ext uri="{FF2B5EF4-FFF2-40B4-BE49-F238E27FC236}">
                <a16:creationId xmlns:a16="http://schemas.microsoft.com/office/drawing/2014/main" id="{46A343E4-F22F-01B7-0BBE-5DCBA60FF6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5b5300bd_0_1091:notes">
            <a:extLst>
              <a:ext uri="{FF2B5EF4-FFF2-40B4-BE49-F238E27FC236}">
                <a16:creationId xmlns:a16="http://schemas.microsoft.com/office/drawing/2014/main" id="{D3923149-1A54-F960-44D9-42835F974B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14724011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81C1F330-CFAA-F7DA-641C-AAA85BCFC416}"/>
            </a:ext>
          </a:extLst>
        </p:cNvPr>
        <p:cNvGrpSpPr/>
        <p:nvPr/>
      </p:nvGrpSpPr>
      <p:grpSpPr>
        <a:xfrm>
          <a:off x="0" y="0"/>
          <a:ext cx="0" cy="0"/>
          <a:chOff x="0" y="0"/>
          <a:chExt cx="0" cy="0"/>
        </a:xfrm>
      </p:grpSpPr>
      <p:sp>
        <p:nvSpPr>
          <p:cNvPr id="115" name="Google Shape;115;g2fa5b5300bd_0_1091:notes">
            <a:extLst>
              <a:ext uri="{FF2B5EF4-FFF2-40B4-BE49-F238E27FC236}">
                <a16:creationId xmlns:a16="http://schemas.microsoft.com/office/drawing/2014/main" id="{16FECCBB-2E85-5788-993D-D7F864614D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5b5300bd_0_1091:notes">
            <a:extLst>
              <a:ext uri="{FF2B5EF4-FFF2-40B4-BE49-F238E27FC236}">
                <a16:creationId xmlns:a16="http://schemas.microsoft.com/office/drawing/2014/main" id="{603E8164-2F3B-3571-87A2-99B3B2A68C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31919162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1768633-D1D7-DB2D-BCFD-B940D15E411C}"/>
            </a:ext>
          </a:extLst>
        </p:cNvPr>
        <p:cNvGrpSpPr/>
        <p:nvPr/>
      </p:nvGrpSpPr>
      <p:grpSpPr>
        <a:xfrm>
          <a:off x="0" y="0"/>
          <a:ext cx="0" cy="0"/>
          <a:chOff x="0" y="0"/>
          <a:chExt cx="0" cy="0"/>
        </a:xfrm>
      </p:grpSpPr>
      <p:sp>
        <p:nvSpPr>
          <p:cNvPr id="115" name="Google Shape;115;g2fa5b5300bd_0_1091:notes">
            <a:extLst>
              <a:ext uri="{FF2B5EF4-FFF2-40B4-BE49-F238E27FC236}">
                <a16:creationId xmlns:a16="http://schemas.microsoft.com/office/drawing/2014/main" id="{BF8ACA54-08E3-474A-2159-67862C2F37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5b5300bd_0_1091:notes">
            <a:extLst>
              <a:ext uri="{FF2B5EF4-FFF2-40B4-BE49-F238E27FC236}">
                <a16:creationId xmlns:a16="http://schemas.microsoft.com/office/drawing/2014/main" id="{99CDA6E4-E32F-49EC-B739-44F017EA45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3546121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650F7D0B-BCDC-11C0-C3AD-8E11580973D2}"/>
            </a:ext>
          </a:extLst>
        </p:cNvPr>
        <p:cNvGrpSpPr/>
        <p:nvPr/>
      </p:nvGrpSpPr>
      <p:grpSpPr>
        <a:xfrm>
          <a:off x="0" y="0"/>
          <a:ext cx="0" cy="0"/>
          <a:chOff x="0" y="0"/>
          <a:chExt cx="0" cy="0"/>
        </a:xfrm>
      </p:grpSpPr>
      <p:sp>
        <p:nvSpPr>
          <p:cNvPr id="115" name="Google Shape;115;g2fa5b5300bd_0_1091:notes">
            <a:extLst>
              <a:ext uri="{FF2B5EF4-FFF2-40B4-BE49-F238E27FC236}">
                <a16:creationId xmlns:a16="http://schemas.microsoft.com/office/drawing/2014/main" id="{3238A917-FBAA-0DD9-0819-9E3FAC7B35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5b5300bd_0_1091:notes">
            <a:extLst>
              <a:ext uri="{FF2B5EF4-FFF2-40B4-BE49-F238E27FC236}">
                <a16:creationId xmlns:a16="http://schemas.microsoft.com/office/drawing/2014/main" id="{A7952C38-E021-0A2B-158C-4903EEF3A1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1"/>
              </a:solidFill>
            </a:endParaRPr>
          </a:p>
        </p:txBody>
      </p:sp>
    </p:spTree>
    <p:extLst>
      <p:ext uri="{BB962C8B-B14F-4D97-AF65-F5344CB8AC3E}">
        <p14:creationId xmlns:p14="http://schemas.microsoft.com/office/powerpoint/2010/main" val="30941193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64D0785-8A1D-D2F3-8712-8B319622F3CB}"/>
            </a:ext>
          </a:extLst>
        </p:cNvPr>
        <p:cNvGrpSpPr/>
        <p:nvPr/>
      </p:nvGrpSpPr>
      <p:grpSpPr>
        <a:xfrm>
          <a:off x="0" y="0"/>
          <a:ext cx="0" cy="0"/>
          <a:chOff x="0" y="0"/>
          <a:chExt cx="0" cy="0"/>
        </a:xfrm>
      </p:grpSpPr>
      <p:sp>
        <p:nvSpPr>
          <p:cNvPr id="157" name="Google Shape;157;g2fa5b5300bd_0_1141:notes">
            <a:extLst>
              <a:ext uri="{FF2B5EF4-FFF2-40B4-BE49-F238E27FC236}">
                <a16:creationId xmlns:a16="http://schemas.microsoft.com/office/drawing/2014/main" id="{B11C0785-E1D9-6BCD-FC61-14BAC714D8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fa5b5300bd_0_1141:notes">
            <a:extLst>
              <a:ext uri="{FF2B5EF4-FFF2-40B4-BE49-F238E27FC236}">
                <a16:creationId xmlns:a16="http://schemas.microsoft.com/office/drawing/2014/main" id="{8C29F92A-8E90-2E5A-07AD-00EB7F2673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 dirty="0">
              <a:solidFill>
                <a:schemeClr val="dk1"/>
              </a:solidFill>
            </a:endParaRPr>
          </a:p>
        </p:txBody>
      </p:sp>
    </p:spTree>
    <p:extLst>
      <p:ext uri="{BB962C8B-B14F-4D97-AF65-F5344CB8AC3E}">
        <p14:creationId xmlns:p14="http://schemas.microsoft.com/office/powerpoint/2010/main" val="32684967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637F3C3C-8778-FBB9-973C-6B820055AB08}"/>
            </a:ext>
          </a:extLst>
        </p:cNvPr>
        <p:cNvGrpSpPr/>
        <p:nvPr/>
      </p:nvGrpSpPr>
      <p:grpSpPr>
        <a:xfrm>
          <a:off x="0" y="0"/>
          <a:ext cx="0" cy="0"/>
          <a:chOff x="0" y="0"/>
          <a:chExt cx="0" cy="0"/>
        </a:xfrm>
      </p:grpSpPr>
      <p:sp>
        <p:nvSpPr>
          <p:cNvPr id="202" name="Google Shape;202;g2fa7a581eb3_0_39:notes">
            <a:extLst>
              <a:ext uri="{FF2B5EF4-FFF2-40B4-BE49-F238E27FC236}">
                <a16:creationId xmlns:a16="http://schemas.microsoft.com/office/drawing/2014/main" id="{A9A4FEF8-94E3-358C-AAB3-AB6A3EA085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a:extLst>
              <a:ext uri="{FF2B5EF4-FFF2-40B4-BE49-F238E27FC236}">
                <a16:creationId xmlns:a16="http://schemas.microsoft.com/office/drawing/2014/main" id="{A3BD1BF1-CE2E-2A15-75C2-02E4348D3A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38501130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FEC1E651-029E-47FC-2646-129DDDD419A9}"/>
            </a:ext>
          </a:extLst>
        </p:cNvPr>
        <p:cNvGrpSpPr/>
        <p:nvPr/>
      </p:nvGrpSpPr>
      <p:grpSpPr>
        <a:xfrm>
          <a:off x="0" y="0"/>
          <a:ext cx="0" cy="0"/>
          <a:chOff x="0" y="0"/>
          <a:chExt cx="0" cy="0"/>
        </a:xfrm>
      </p:grpSpPr>
      <p:sp>
        <p:nvSpPr>
          <p:cNvPr id="202" name="Google Shape;202;g2fa7a581eb3_0_39:notes">
            <a:extLst>
              <a:ext uri="{FF2B5EF4-FFF2-40B4-BE49-F238E27FC236}">
                <a16:creationId xmlns:a16="http://schemas.microsoft.com/office/drawing/2014/main" id="{571CB84D-8497-0FD3-D6E5-93C57F6B70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a:extLst>
              <a:ext uri="{FF2B5EF4-FFF2-40B4-BE49-F238E27FC236}">
                <a16:creationId xmlns:a16="http://schemas.microsoft.com/office/drawing/2014/main" id="{FAEA6727-0637-82AA-5971-13FE212F6E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2710657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7B011211-3DDB-B791-4CD1-403C242AC79E}"/>
            </a:ext>
          </a:extLst>
        </p:cNvPr>
        <p:cNvGrpSpPr/>
        <p:nvPr/>
      </p:nvGrpSpPr>
      <p:grpSpPr>
        <a:xfrm>
          <a:off x="0" y="0"/>
          <a:ext cx="0" cy="0"/>
          <a:chOff x="0" y="0"/>
          <a:chExt cx="0" cy="0"/>
        </a:xfrm>
      </p:grpSpPr>
      <p:sp>
        <p:nvSpPr>
          <p:cNvPr id="71" name="Google Shape;71;g2fa5b5300bd_0_1050:notes">
            <a:extLst>
              <a:ext uri="{FF2B5EF4-FFF2-40B4-BE49-F238E27FC236}">
                <a16:creationId xmlns:a16="http://schemas.microsoft.com/office/drawing/2014/main" id="{65030566-7529-4AFA-F974-CB54E536F5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fa5b5300bd_0_1050:notes">
            <a:extLst>
              <a:ext uri="{FF2B5EF4-FFF2-40B4-BE49-F238E27FC236}">
                <a16:creationId xmlns:a16="http://schemas.microsoft.com/office/drawing/2014/main" id="{32CD8E03-88C8-D65C-11B5-C274A2A93D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4672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9CD0A56D-F95B-5971-2B8F-0DEAC33FBC59}"/>
            </a:ext>
          </a:extLst>
        </p:cNvPr>
        <p:cNvGrpSpPr/>
        <p:nvPr/>
      </p:nvGrpSpPr>
      <p:grpSpPr>
        <a:xfrm>
          <a:off x="0" y="0"/>
          <a:ext cx="0" cy="0"/>
          <a:chOff x="0" y="0"/>
          <a:chExt cx="0" cy="0"/>
        </a:xfrm>
      </p:grpSpPr>
      <p:sp>
        <p:nvSpPr>
          <p:cNvPr id="202" name="Google Shape;202;g2fa7a581eb3_0_39:notes">
            <a:extLst>
              <a:ext uri="{FF2B5EF4-FFF2-40B4-BE49-F238E27FC236}">
                <a16:creationId xmlns:a16="http://schemas.microsoft.com/office/drawing/2014/main" id="{9AC09FD3-1451-1C2D-F7C6-17F5EC44A0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a:extLst>
              <a:ext uri="{FF2B5EF4-FFF2-40B4-BE49-F238E27FC236}">
                <a16:creationId xmlns:a16="http://schemas.microsoft.com/office/drawing/2014/main" id="{8CB22AB9-646C-D89C-E460-8E46A05E48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1498408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1366A18A-4337-6384-B5C4-B8EC39C16115}"/>
            </a:ext>
          </a:extLst>
        </p:cNvPr>
        <p:cNvGrpSpPr/>
        <p:nvPr/>
      </p:nvGrpSpPr>
      <p:grpSpPr>
        <a:xfrm>
          <a:off x="0" y="0"/>
          <a:ext cx="0" cy="0"/>
          <a:chOff x="0" y="0"/>
          <a:chExt cx="0" cy="0"/>
        </a:xfrm>
      </p:grpSpPr>
      <p:sp>
        <p:nvSpPr>
          <p:cNvPr id="202" name="Google Shape;202;g2fa7a581eb3_0_39:notes">
            <a:extLst>
              <a:ext uri="{FF2B5EF4-FFF2-40B4-BE49-F238E27FC236}">
                <a16:creationId xmlns:a16="http://schemas.microsoft.com/office/drawing/2014/main" id="{FD502096-D415-3580-9897-3A6BF92699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a:extLst>
              <a:ext uri="{FF2B5EF4-FFF2-40B4-BE49-F238E27FC236}">
                <a16:creationId xmlns:a16="http://schemas.microsoft.com/office/drawing/2014/main" id="{CB3D6D00-F6FA-8F29-0984-68EABEBBA3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27777952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8CE07BC8-D171-D4F1-157E-53B43C14336E}"/>
            </a:ext>
          </a:extLst>
        </p:cNvPr>
        <p:cNvGrpSpPr/>
        <p:nvPr/>
      </p:nvGrpSpPr>
      <p:grpSpPr>
        <a:xfrm>
          <a:off x="0" y="0"/>
          <a:ext cx="0" cy="0"/>
          <a:chOff x="0" y="0"/>
          <a:chExt cx="0" cy="0"/>
        </a:xfrm>
      </p:grpSpPr>
      <p:sp>
        <p:nvSpPr>
          <p:cNvPr id="202" name="Google Shape;202;g2fa7a581eb3_0_39:notes">
            <a:extLst>
              <a:ext uri="{FF2B5EF4-FFF2-40B4-BE49-F238E27FC236}">
                <a16:creationId xmlns:a16="http://schemas.microsoft.com/office/drawing/2014/main" id="{7AC93732-BFEF-9951-AAE7-663E9E213C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a:extLst>
              <a:ext uri="{FF2B5EF4-FFF2-40B4-BE49-F238E27FC236}">
                <a16:creationId xmlns:a16="http://schemas.microsoft.com/office/drawing/2014/main" id="{F8577155-2779-FCF1-A177-CE536E847B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rPr>
              <a:t>This is gross and ugly to look at – trim down to a few rows or bubbles or a timeline or something</a:t>
            </a:r>
            <a:endParaRPr sz="1200" dirty="0">
              <a:solidFill>
                <a:schemeClr val="dk1"/>
              </a:solidFill>
            </a:endParaRPr>
          </a:p>
        </p:txBody>
      </p:sp>
    </p:spTree>
    <p:extLst>
      <p:ext uri="{BB962C8B-B14F-4D97-AF65-F5344CB8AC3E}">
        <p14:creationId xmlns:p14="http://schemas.microsoft.com/office/powerpoint/2010/main" val="15878419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E1A41A0E-397E-043A-B0E8-B015F55AD729}"/>
            </a:ext>
          </a:extLst>
        </p:cNvPr>
        <p:cNvGrpSpPr/>
        <p:nvPr/>
      </p:nvGrpSpPr>
      <p:grpSpPr>
        <a:xfrm>
          <a:off x="0" y="0"/>
          <a:ext cx="0" cy="0"/>
          <a:chOff x="0" y="0"/>
          <a:chExt cx="0" cy="0"/>
        </a:xfrm>
      </p:grpSpPr>
      <p:sp>
        <p:nvSpPr>
          <p:cNvPr id="202" name="Google Shape;202;g2fa7a581eb3_0_39:notes">
            <a:extLst>
              <a:ext uri="{FF2B5EF4-FFF2-40B4-BE49-F238E27FC236}">
                <a16:creationId xmlns:a16="http://schemas.microsoft.com/office/drawing/2014/main" id="{23EE3B5B-32EB-7D17-3DDE-8D1D5874E0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a:extLst>
              <a:ext uri="{FF2B5EF4-FFF2-40B4-BE49-F238E27FC236}">
                <a16:creationId xmlns:a16="http://schemas.microsoft.com/office/drawing/2014/main" id="{828B363B-83FD-7359-766B-B3FD76D08E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306838766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91F30D53-0309-1D7A-4AF3-7E0ED836B396}"/>
            </a:ext>
          </a:extLst>
        </p:cNvPr>
        <p:cNvGrpSpPr/>
        <p:nvPr/>
      </p:nvGrpSpPr>
      <p:grpSpPr>
        <a:xfrm>
          <a:off x="0" y="0"/>
          <a:ext cx="0" cy="0"/>
          <a:chOff x="0" y="0"/>
          <a:chExt cx="0" cy="0"/>
        </a:xfrm>
      </p:grpSpPr>
      <p:sp>
        <p:nvSpPr>
          <p:cNvPr id="202" name="Google Shape;202;g2fa7a581eb3_0_39:notes">
            <a:extLst>
              <a:ext uri="{FF2B5EF4-FFF2-40B4-BE49-F238E27FC236}">
                <a16:creationId xmlns:a16="http://schemas.microsoft.com/office/drawing/2014/main" id="{78DCE92A-CB88-2B77-AFC5-BD122A59A0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a:extLst>
              <a:ext uri="{FF2B5EF4-FFF2-40B4-BE49-F238E27FC236}">
                <a16:creationId xmlns:a16="http://schemas.microsoft.com/office/drawing/2014/main" id="{92A048F6-646E-1118-79FD-A64FB18775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17005398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E2F5BC81-EA65-2D53-8873-171C50CE47AB}"/>
            </a:ext>
          </a:extLst>
        </p:cNvPr>
        <p:cNvGrpSpPr/>
        <p:nvPr/>
      </p:nvGrpSpPr>
      <p:grpSpPr>
        <a:xfrm>
          <a:off x="0" y="0"/>
          <a:ext cx="0" cy="0"/>
          <a:chOff x="0" y="0"/>
          <a:chExt cx="0" cy="0"/>
        </a:xfrm>
      </p:grpSpPr>
      <p:sp>
        <p:nvSpPr>
          <p:cNvPr id="202" name="Google Shape;202;g2fa7a581eb3_0_39:notes">
            <a:extLst>
              <a:ext uri="{FF2B5EF4-FFF2-40B4-BE49-F238E27FC236}">
                <a16:creationId xmlns:a16="http://schemas.microsoft.com/office/drawing/2014/main" id="{4DA3B659-F282-A7C6-BD52-174E47C4D3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a:extLst>
              <a:ext uri="{FF2B5EF4-FFF2-40B4-BE49-F238E27FC236}">
                <a16:creationId xmlns:a16="http://schemas.microsoft.com/office/drawing/2014/main" id="{7DD30456-9F15-99EC-0FC5-E78494FBC8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29729916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1FBA91C7-4081-A325-D595-75DB729ACC42}"/>
            </a:ext>
          </a:extLst>
        </p:cNvPr>
        <p:cNvGrpSpPr/>
        <p:nvPr/>
      </p:nvGrpSpPr>
      <p:grpSpPr>
        <a:xfrm>
          <a:off x="0" y="0"/>
          <a:ext cx="0" cy="0"/>
          <a:chOff x="0" y="0"/>
          <a:chExt cx="0" cy="0"/>
        </a:xfrm>
      </p:grpSpPr>
      <p:sp>
        <p:nvSpPr>
          <p:cNvPr id="202" name="Google Shape;202;g2fa7a581eb3_0_39:notes">
            <a:extLst>
              <a:ext uri="{FF2B5EF4-FFF2-40B4-BE49-F238E27FC236}">
                <a16:creationId xmlns:a16="http://schemas.microsoft.com/office/drawing/2014/main" id="{9FB81087-6C08-7FE5-A81A-EEBAAA0E11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a:extLst>
              <a:ext uri="{FF2B5EF4-FFF2-40B4-BE49-F238E27FC236}">
                <a16:creationId xmlns:a16="http://schemas.microsoft.com/office/drawing/2014/main" id="{9EAA3AAE-25B3-F282-9438-E71F2931F3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303617813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18A01543-2E64-70B8-3EDD-F0FA94F73877}"/>
            </a:ext>
          </a:extLst>
        </p:cNvPr>
        <p:cNvGrpSpPr/>
        <p:nvPr/>
      </p:nvGrpSpPr>
      <p:grpSpPr>
        <a:xfrm>
          <a:off x="0" y="0"/>
          <a:ext cx="0" cy="0"/>
          <a:chOff x="0" y="0"/>
          <a:chExt cx="0" cy="0"/>
        </a:xfrm>
      </p:grpSpPr>
      <p:sp>
        <p:nvSpPr>
          <p:cNvPr id="202" name="Google Shape;202;g2fa7a581eb3_0_39:notes">
            <a:extLst>
              <a:ext uri="{FF2B5EF4-FFF2-40B4-BE49-F238E27FC236}">
                <a16:creationId xmlns:a16="http://schemas.microsoft.com/office/drawing/2014/main" id="{C707ACFE-7F82-53A6-5521-AAA223EFC1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a:extLst>
              <a:ext uri="{FF2B5EF4-FFF2-40B4-BE49-F238E27FC236}">
                <a16:creationId xmlns:a16="http://schemas.microsoft.com/office/drawing/2014/main" id="{688A5260-614E-4922-3184-FF9404C74E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142845790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9EF7F981-369A-4D32-5AC6-99562B705B1B}"/>
            </a:ext>
          </a:extLst>
        </p:cNvPr>
        <p:cNvGrpSpPr/>
        <p:nvPr/>
      </p:nvGrpSpPr>
      <p:grpSpPr>
        <a:xfrm>
          <a:off x="0" y="0"/>
          <a:ext cx="0" cy="0"/>
          <a:chOff x="0" y="0"/>
          <a:chExt cx="0" cy="0"/>
        </a:xfrm>
      </p:grpSpPr>
      <p:sp>
        <p:nvSpPr>
          <p:cNvPr id="202" name="Google Shape;202;g2fa7a581eb3_0_39:notes">
            <a:extLst>
              <a:ext uri="{FF2B5EF4-FFF2-40B4-BE49-F238E27FC236}">
                <a16:creationId xmlns:a16="http://schemas.microsoft.com/office/drawing/2014/main" id="{E641AE10-5EA3-0F14-12F2-C2706DB798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a:extLst>
              <a:ext uri="{FF2B5EF4-FFF2-40B4-BE49-F238E27FC236}">
                <a16:creationId xmlns:a16="http://schemas.microsoft.com/office/drawing/2014/main" id="{D01766A2-7DE6-17BD-7A91-D27246A0C8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37858424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C52EE9F0-1D44-9AE1-7A21-0512D56727C0}"/>
            </a:ext>
          </a:extLst>
        </p:cNvPr>
        <p:cNvGrpSpPr/>
        <p:nvPr/>
      </p:nvGrpSpPr>
      <p:grpSpPr>
        <a:xfrm>
          <a:off x="0" y="0"/>
          <a:ext cx="0" cy="0"/>
          <a:chOff x="0" y="0"/>
          <a:chExt cx="0" cy="0"/>
        </a:xfrm>
      </p:grpSpPr>
      <p:sp>
        <p:nvSpPr>
          <p:cNvPr id="202" name="Google Shape;202;g2fa7a581eb3_0_39:notes">
            <a:extLst>
              <a:ext uri="{FF2B5EF4-FFF2-40B4-BE49-F238E27FC236}">
                <a16:creationId xmlns:a16="http://schemas.microsoft.com/office/drawing/2014/main" id="{F7632C9E-505A-E629-4FD5-8DCA05867C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7a581eb3_0_39:notes">
            <a:extLst>
              <a:ext uri="{FF2B5EF4-FFF2-40B4-BE49-F238E27FC236}">
                <a16:creationId xmlns:a16="http://schemas.microsoft.com/office/drawing/2014/main" id="{38C66D9E-6980-A792-C114-F06885E660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3483414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jfif"/><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image" Target="../media/image7.jpg"/></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7.jpg"/></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jpg"/></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3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4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4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5.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7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3.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2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7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7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7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6.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1028572"/>
            <a:ext cx="91440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00" dirty="0"/>
              <a:t>Hyperabundance of endemic species and pink salmon in the Indian River</a:t>
            </a:r>
            <a:endParaRPr sz="4200" dirty="0"/>
          </a:p>
        </p:txBody>
      </p:sp>
      <p:sp>
        <p:nvSpPr>
          <p:cNvPr id="56" name="Google Shape;56;p13"/>
          <p:cNvSpPr txBox="1">
            <a:spLocks noGrp="1"/>
          </p:cNvSpPr>
          <p:nvPr>
            <p:ph type="subTitle" idx="1"/>
          </p:nvPr>
        </p:nvSpPr>
        <p:spPr>
          <a:xfrm>
            <a:off x="0" y="3883118"/>
            <a:ext cx="8123100"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dk1"/>
                </a:solidFill>
              </a:rPr>
              <a:t>Brian McGreal</a:t>
            </a:r>
            <a:endParaRPr sz="3200"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FE44E503-003D-D6D7-D0C1-F6BBA874379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32764D4-0982-E9BC-2CC2-B27D9D50B5FA}"/>
              </a:ext>
            </a:extLst>
          </p:cNvPr>
          <p:cNvPicPr>
            <a:picLocks noChangeAspect="1"/>
          </p:cNvPicPr>
          <p:nvPr/>
        </p:nvPicPr>
        <p:blipFill>
          <a:blip r:embed="rId3"/>
          <a:stretch>
            <a:fillRect/>
          </a:stretch>
        </p:blipFill>
        <p:spPr>
          <a:xfrm>
            <a:off x="0" y="-594946"/>
            <a:ext cx="9144000" cy="6477000"/>
          </a:xfrm>
          <a:prstGeom prst="rect">
            <a:avLst/>
          </a:prstGeom>
        </p:spPr>
      </p:pic>
      <p:sp>
        <p:nvSpPr>
          <p:cNvPr id="74" name="Google Shape;74;p16">
            <a:extLst>
              <a:ext uri="{FF2B5EF4-FFF2-40B4-BE49-F238E27FC236}">
                <a16:creationId xmlns:a16="http://schemas.microsoft.com/office/drawing/2014/main" id="{AE7EAFA1-7AA4-1D19-7C23-3A16C0D5113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Hyperabundance of Endemic Species</a:t>
            </a:r>
            <a:endParaRPr sz="3200" dirty="0">
              <a:solidFill>
                <a:schemeClr val="bg1"/>
              </a:solidFill>
            </a:endParaRPr>
          </a:p>
        </p:txBody>
      </p:sp>
      <p:sp>
        <p:nvSpPr>
          <p:cNvPr id="3" name="Rectangle 2">
            <a:extLst>
              <a:ext uri="{FF2B5EF4-FFF2-40B4-BE49-F238E27FC236}">
                <a16:creationId xmlns:a16="http://schemas.microsoft.com/office/drawing/2014/main" id="{2BF89495-8394-A186-A9C2-FA693804F5AE}"/>
              </a:ext>
            </a:extLst>
          </p:cNvPr>
          <p:cNvSpPr/>
          <p:nvPr/>
        </p:nvSpPr>
        <p:spPr>
          <a:xfrm>
            <a:off x="311700" y="1207608"/>
            <a:ext cx="4035669" cy="3627628"/>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Google Shape;75;p16">
            <a:extLst>
              <a:ext uri="{FF2B5EF4-FFF2-40B4-BE49-F238E27FC236}">
                <a16:creationId xmlns:a16="http://schemas.microsoft.com/office/drawing/2014/main" id="{80E17B46-2CEB-A305-CF0B-353070B7D278}"/>
              </a:ext>
            </a:extLst>
          </p:cNvPr>
          <p:cNvSpPr txBox="1">
            <a:spLocks noGrp="1"/>
          </p:cNvSpPr>
          <p:nvPr>
            <p:ph type="body" idx="1"/>
          </p:nvPr>
        </p:nvSpPr>
        <p:spPr>
          <a:xfrm>
            <a:off x="311700" y="1207608"/>
            <a:ext cx="4005323" cy="3416400"/>
          </a:xfrm>
          <a:prstGeom prst="rect">
            <a:avLst/>
          </a:prstGeom>
        </p:spPr>
        <p:txBody>
          <a:bodyPr spcFirstLastPara="1" wrap="square" lIns="91425" tIns="91425" rIns="91425" bIns="91425" anchor="t" anchorCtr="0">
            <a:normAutofit/>
          </a:bodyPr>
          <a:lstStyle/>
          <a:p>
            <a:pPr marL="0" indent="0">
              <a:buNone/>
            </a:pPr>
            <a:r>
              <a:rPr lang="en" sz="2400" u="sng" dirty="0">
                <a:solidFill>
                  <a:schemeClr val="bg1"/>
                </a:solidFill>
              </a:rPr>
              <a:t>Pacific sea urchins</a:t>
            </a:r>
          </a:p>
          <a:p>
            <a:pPr marL="76200" indent="0">
              <a:spcBef>
                <a:spcPts val="1200"/>
              </a:spcBef>
              <a:buClr>
                <a:schemeClr val="dk1"/>
              </a:buClr>
              <a:buSzPts val="2400"/>
              <a:buNone/>
            </a:pPr>
            <a:r>
              <a:rPr lang="en-US" sz="2400" dirty="0">
                <a:solidFill>
                  <a:schemeClr val="bg1"/>
                </a:solidFill>
              </a:rPr>
              <a:t>- Pacific coast of US and Canada</a:t>
            </a:r>
          </a:p>
          <a:p>
            <a:pPr marL="76200" indent="0">
              <a:buClr>
                <a:schemeClr val="dk1"/>
              </a:buClr>
              <a:buSzPts val="2400"/>
              <a:buNone/>
            </a:pPr>
            <a:r>
              <a:rPr lang="en-US" sz="2400" dirty="0">
                <a:solidFill>
                  <a:schemeClr val="bg1"/>
                </a:solidFill>
              </a:rPr>
              <a:t>- Life cycle destroys kelp forests</a:t>
            </a:r>
          </a:p>
        </p:txBody>
      </p:sp>
      <p:pic>
        <p:nvPicPr>
          <p:cNvPr id="77" name="Google Shape;77;p16">
            <a:extLst>
              <a:ext uri="{FF2B5EF4-FFF2-40B4-BE49-F238E27FC236}">
                <a16:creationId xmlns:a16="http://schemas.microsoft.com/office/drawing/2014/main" id="{3F990979-7881-9878-2B85-0E06D115A0C3}"/>
              </a:ext>
            </a:extLst>
          </p:cNvPr>
          <p:cNvPicPr preferRelativeResize="0"/>
          <p:nvPr/>
        </p:nvPicPr>
        <p:blipFill>
          <a:blip r:embed="rId4">
            <a:alphaModFix/>
          </a:blip>
          <a:stretch>
            <a:fillRect/>
          </a:stretch>
        </p:blipFill>
        <p:spPr>
          <a:xfrm>
            <a:off x="7336755" y="-98389"/>
            <a:ext cx="1807245" cy="1419275"/>
          </a:xfrm>
          <a:prstGeom prst="rect">
            <a:avLst/>
          </a:prstGeom>
          <a:noFill/>
          <a:ln>
            <a:noFill/>
          </a:ln>
        </p:spPr>
      </p:pic>
      <p:sp>
        <p:nvSpPr>
          <p:cNvPr id="2" name="TextBox 1">
            <a:extLst>
              <a:ext uri="{FF2B5EF4-FFF2-40B4-BE49-F238E27FC236}">
                <a16:creationId xmlns:a16="http://schemas.microsoft.com/office/drawing/2014/main" id="{42D2CC96-DB9C-194C-2CAC-A2D370836B4F}"/>
              </a:ext>
            </a:extLst>
          </p:cNvPr>
          <p:cNvSpPr txBox="1"/>
          <p:nvPr/>
        </p:nvSpPr>
        <p:spPr>
          <a:xfrm>
            <a:off x="5608187"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Shaun Lee</a:t>
            </a:r>
          </a:p>
        </p:txBody>
      </p:sp>
    </p:spTree>
    <p:extLst>
      <p:ext uri="{BB962C8B-B14F-4D97-AF65-F5344CB8AC3E}">
        <p14:creationId xmlns:p14="http://schemas.microsoft.com/office/powerpoint/2010/main" val="10972576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1767D046-4B2C-DF37-BD67-733EC5A5EBB9}"/>
            </a:ext>
          </a:extLst>
        </p:cNvPr>
        <p:cNvGrpSpPr/>
        <p:nvPr/>
      </p:nvGrpSpPr>
      <p:grpSpPr>
        <a:xfrm>
          <a:off x="0" y="0"/>
          <a:ext cx="0" cy="0"/>
          <a:chOff x="0" y="0"/>
          <a:chExt cx="0" cy="0"/>
        </a:xfrm>
      </p:grpSpPr>
      <p:sp>
        <p:nvSpPr>
          <p:cNvPr id="205" name="Google Shape;205;p35">
            <a:extLst>
              <a:ext uri="{FF2B5EF4-FFF2-40B4-BE49-F238E27FC236}">
                <a16:creationId xmlns:a16="http://schemas.microsoft.com/office/drawing/2014/main" id="{B97647C4-3454-5085-11C0-FD9B01F3D21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Stray rate data is sparse and messy..</a:t>
            </a:r>
            <a:endParaRPr sz="3200" dirty="0"/>
          </a:p>
        </p:txBody>
      </p:sp>
      <p:pic>
        <p:nvPicPr>
          <p:cNvPr id="4" name="Picture 3">
            <a:extLst>
              <a:ext uri="{FF2B5EF4-FFF2-40B4-BE49-F238E27FC236}">
                <a16:creationId xmlns:a16="http://schemas.microsoft.com/office/drawing/2014/main" id="{FA8A928D-229C-2A78-BE92-BFECE1A6B1C3}"/>
              </a:ext>
            </a:extLst>
          </p:cNvPr>
          <p:cNvPicPr>
            <a:picLocks noChangeAspect="1"/>
          </p:cNvPicPr>
          <p:nvPr/>
        </p:nvPicPr>
        <p:blipFill>
          <a:blip r:embed="rId3"/>
          <a:stretch>
            <a:fillRect/>
          </a:stretch>
        </p:blipFill>
        <p:spPr>
          <a:xfrm>
            <a:off x="4572000" y="1459200"/>
            <a:ext cx="4260300" cy="2949128"/>
          </a:xfrm>
          <a:prstGeom prst="rect">
            <a:avLst/>
          </a:prstGeom>
        </p:spPr>
      </p:pic>
      <p:pic>
        <p:nvPicPr>
          <p:cNvPr id="2" name="Picture 1">
            <a:extLst>
              <a:ext uri="{FF2B5EF4-FFF2-40B4-BE49-F238E27FC236}">
                <a16:creationId xmlns:a16="http://schemas.microsoft.com/office/drawing/2014/main" id="{EDC7050C-824D-7F8F-2A63-D8C4CC3824AD}"/>
              </a:ext>
            </a:extLst>
          </p:cNvPr>
          <p:cNvPicPr>
            <a:picLocks noChangeAspect="1"/>
          </p:cNvPicPr>
          <p:nvPr/>
        </p:nvPicPr>
        <p:blipFill>
          <a:blip r:embed="rId4"/>
          <a:stretch>
            <a:fillRect/>
          </a:stretch>
        </p:blipFill>
        <p:spPr>
          <a:xfrm>
            <a:off x="311700" y="1459200"/>
            <a:ext cx="4077728" cy="2949128"/>
          </a:xfrm>
          <a:prstGeom prst="rect">
            <a:avLst/>
          </a:prstGeom>
        </p:spPr>
      </p:pic>
    </p:spTree>
    <p:extLst>
      <p:ext uri="{BB962C8B-B14F-4D97-AF65-F5344CB8AC3E}">
        <p14:creationId xmlns:p14="http://schemas.microsoft.com/office/powerpoint/2010/main" val="11044033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3448FAB9-F1E0-DDA6-CDEA-6B4F6AC9D8C4}"/>
            </a:ext>
          </a:extLst>
        </p:cNvPr>
        <p:cNvGrpSpPr/>
        <p:nvPr/>
      </p:nvGrpSpPr>
      <p:grpSpPr>
        <a:xfrm>
          <a:off x="0" y="0"/>
          <a:ext cx="0" cy="0"/>
          <a:chOff x="0" y="0"/>
          <a:chExt cx="0" cy="0"/>
        </a:xfrm>
      </p:grpSpPr>
      <p:sp>
        <p:nvSpPr>
          <p:cNvPr id="205" name="Google Shape;205;p35">
            <a:extLst>
              <a:ext uri="{FF2B5EF4-FFF2-40B4-BE49-F238E27FC236}">
                <a16:creationId xmlns:a16="http://schemas.microsoft.com/office/drawing/2014/main" id="{34E9A0FA-D211-9EEF-4773-8AA82BFB6ABE}"/>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Stray rate data is sparse and messy..</a:t>
            </a:r>
            <a:endParaRPr sz="3200" dirty="0"/>
          </a:p>
        </p:txBody>
      </p:sp>
      <p:sp>
        <p:nvSpPr>
          <p:cNvPr id="2" name="Google Shape;207;p35">
            <a:extLst>
              <a:ext uri="{FF2B5EF4-FFF2-40B4-BE49-F238E27FC236}">
                <a16:creationId xmlns:a16="http://schemas.microsoft.com/office/drawing/2014/main" id="{3D8992FA-B8DE-BD1C-2056-025E552F54BF}"/>
              </a:ext>
            </a:extLst>
          </p:cNvPr>
          <p:cNvSpPr txBox="1">
            <a:spLocks/>
          </p:cNvSpPr>
          <p:nvPr/>
        </p:nvSpPr>
        <p:spPr>
          <a:xfrm>
            <a:off x="410100" y="1017725"/>
            <a:ext cx="832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500" dirty="0"/>
              <a:t>How best to address this lack of information? </a:t>
            </a:r>
          </a:p>
          <a:p>
            <a:endParaRPr lang="en-US" sz="2500" dirty="0"/>
          </a:p>
        </p:txBody>
      </p:sp>
    </p:spTree>
    <p:extLst>
      <p:ext uri="{BB962C8B-B14F-4D97-AF65-F5344CB8AC3E}">
        <p14:creationId xmlns:p14="http://schemas.microsoft.com/office/powerpoint/2010/main" val="35530651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236F9940-2278-1FA9-6679-894D2EDF407E}"/>
            </a:ext>
          </a:extLst>
        </p:cNvPr>
        <p:cNvGrpSpPr/>
        <p:nvPr/>
      </p:nvGrpSpPr>
      <p:grpSpPr>
        <a:xfrm>
          <a:off x="0" y="0"/>
          <a:ext cx="0" cy="0"/>
          <a:chOff x="0" y="0"/>
          <a:chExt cx="0" cy="0"/>
        </a:xfrm>
      </p:grpSpPr>
      <p:sp>
        <p:nvSpPr>
          <p:cNvPr id="205" name="Google Shape;205;p35">
            <a:extLst>
              <a:ext uri="{FF2B5EF4-FFF2-40B4-BE49-F238E27FC236}">
                <a16:creationId xmlns:a16="http://schemas.microsoft.com/office/drawing/2014/main" id="{F274A12A-A1F0-1002-7AAB-FA24E162C948}"/>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Stray rate data is sparse and messy..</a:t>
            </a:r>
            <a:endParaRPr sz="3200" dirty="0"/>
          </a:p>
        </p:txBody>
      </p:sp>
      <p:sp>
        <p:nvSpPr>
          <p:cNvPr id="2" name="Google Shape;207;p35">
            <a:extLst>
              <a:ext uri="{FF2B5EF4-FFF2-40B4-BE49-F238E27FC236}">
                <a16:creationId xmlns:a16="http://schemas.microsoft.com/office/drawing/2014/main" id="{2EF904C5-D32D-21C2-E0E3-7476FF528566}"/>
              </a:ext>
            </a:extLst>
          </p:cNvPr>
          <p:cNvSpPr txBox="1">
            <a:spLocks/>
          </p:cNvSpPr>
          <p:nvPr/>
        </p:nvSpPr>
        <p:spPr>
          <a:xfrm>
            <a:off x="410100" y="1017725"/>
            <a:ext cx="832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500" dirty="0"/>
              <a:t>How best to address this lack of information? </a:t>
            </a:r>
          </a:p>
          <a:p>
            <a:endParaRPr lang="en-US" sz="2500" dirty="0"/>
          </a:p>
          <a:p>
            <a:r>
              <a:rPr lang="en-US" sz="2500" dirty="0"/>
              <a:t>A Bayesian approach to generate synthetic data?</a:t>
            </a:r>
          </a:p>
          <a:p>
            <a:r>
              <a:rPr lang="en-US" sz="2500" dirty="0"/>
              <a:t>	</a:t>
            </a:r>
          </a:p>
        </p:txBody>
      </p:sp>
    </p:spTree>
    <p:extLst>
      <p:ext uri="{BB962C8B-B14F-4D97-AF65-F5344CB8AC3E}">
        <p14:creationId xmlns:p14="http://schemas.microsoft.com/office/powerpoint/2010/main" val="12523047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CC8EF59E-818D-8CF9-84EC-E7D365B80B1B}"/>
            </a:ext>
          </a:extLst>
        </p:cNvPr>
        <p:cNvGrpSpPr/>
        <p:nvPr/>
      </p:nvGrpSpPr>
      <p:grpSpPr>
        <a:xfrm>
          <a:off x="0" y="0"/>
          <a:ext cx="0" cy="0"/>
          <a:chOff x="0" y="0"/>
          <a:chExt cx="0" cy="0"/>
        </a:xfrm>
      </p:grpSpPr>
      <p:sp>
        <p:nvSpPr>
          <p:cNvPr id="205" name="Google Shape;205;p35">
            <a:extLst>
              <a:ext uri="{FF2B5EF4-FFF2-40B4-BE49-F238E27FC236}">
                <a16:creationId xmlns:a16="http://schemas.microsoft.com/office/drawing/2014/main" id="{61C1EC96-0E2E-251C-6D44-B417AE83D58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Stray rate data is sparse and messy..</a:t>
            </a:r>
            <a:endParaRPr sz="3200" dirty="0"/>
          </a:p>
        </p:txBody>
      </p:sp>
      <p:sp>
        <p:nvSpPr>
          <p:cNvPr id="2" name="Google Shape;207;p35">
            <a:extLst>
              <a:ext uri="{FF2B5EF4-FFF2-40B4-BE49-F238E27FC236}">
                <a16:creationId xmlns:a16="http://schemas.microsoft.com/office/drawing/2014/main" id="{D5261373-5505-8AAE-99DD-0E6AD01E5B51}"/>
              </a:ext>
            </a:extLst>
          </p:cNvPr>
          <p:cNvSpPr txBox="1">
            <a:spLocks/>
          </p:cNvSpPr>
          <p:nvPr/>
        </p:nvSpPr>
        <p:spPr>
          <a:xfrm>
            <a:off x="410100" y="1017725"/>
            <a:ext cx="832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500" dirty="0"/>
              <a:t>How best to address this lack of information? </a:t>
            </a:r>
          </a:p>
          <a:p>
            <a:endParaRPr lang="en-US" sz="2500" dirty="0"/>
          </a:p>
          <a:p>
            <a:r>
              <a:rPr lang="en-US" sz="2500" dirty="0"/>
              <a:t>A Bayesian approach to generate synthetic data?</a:t>
            </a:r>
          </a:p>
          <a:p>
            <a:r>
              <a:rPr lang="en-US" sz="2500" dirty="0"/>
              <a:t>	- Literature informs priors</a:t>
            </a:r>
          </a:p>
          <a:p>
            <a:r>
              <a:rPr lang="en-US" sz="2500" dirty="0"/>
              <a:t>	</a:t>
            </a:r>
          </a:p>
        </p:txBody>
      </p:sp>
    </p:spTree>
    <p:extLst>
      <p:ext uri="{BB962C8B-B14F-4D97-AF65-F5344CB8AC3E}">
        <p14:creationId xmlns:p14="http://schemas.microsoft.com/office/powerpoint/2010/main" val="38138450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4077F754-ACC8-D1DB-CD3B-F9F678EDED33}"/>
            </a:ext>
          </a:extLst>
        </p:cNvPr>
        <p:cNvGrpSpPr/>
        <p:nvPr/>
      </p:nvGrpSpPr>
      <p:grpSpPr>
        <a:xfrm>
          <a:off x="0" y="0"/>
          <a:ext cx="0" cy="0"/>
          <a:chOff x="0" y="0"/>
          <a:chExt cx="0" cy="0"/>
        </a:xfrm>
      </p:grpSpPr>
      <p:sp>
        <p:nvSpPr>
          <p:cNvPr id="205" name="Google Shape;205;p35">
            <a:extLst>
              <a:ext uri="{FF2B5EF4-FFF2-40B4-BE49-F238E27FC236}">
                <a16:creationId xmlns:a16="http://schemas.microsoft.com/office/drawing/2014/main" id="{453B274A-D182-D05B-6F0A-A10C01784E75}"/>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Stray rate data is sparse and messy..</a:t>
            </a:r>
            <a:endParaRPr sz="3200" dirty="0"/>
          </a:p>
        </p:txBody>
      </p:sp>
      <p:sp>
        <p:nvSpPr>
          <p:cNvPr id="2" name="Google Shape;207;p35">
            <a:extLst>
              <a:ext uri="{FF2B5EF4-FFF2-40B4-BE49-F238E27FC236}">
                <a16:creationId xmlns:a16="http://schemas.microsoft.com/office/drawing/2014/main" id="{0FCFA944-AF1E-C113-F223-CDD284C7E28C}"/>
              </a:ext>
            </a:extLst>
          </p:cNvPr>
          <p:cNvSpPr txBox="1">
            <a:spLocks/>
          </p:cNvSpPr>
          <p:nvPr/>
        </p:nvSpPr>
        <p:spPr>
          <a:xfrm>
            <a:off x="410100" y="1017725"/>
            <a:ext cx="832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500" dirty="0"/>
              <a:t>How best to address this lack of information? </a:t>
            </a:r>
          </a:p>
          <a:p>
            <a:endParaRPr lang="en-US" sz="2500" dirty="0"/>
          </a:p>
          <a:p>
            <a:r>
              <a:rPr lang="en-US" sz="2500" dirty="0"/>
              <a:t>A Bayesian approach to generate synthetic data?</a:t>
            </a:r>
          </a:p>
          <a:p>
            <a:r>
              <a:rPr lang="en-US" sz="2500" dirty="0"/>
              <a:t>	- Literature informs priors</a:t>
            </a:r>
          </a:p>
          <a:p>
            <a:r>
              <a:rPr lang="en-US" sz="2500" dirty="0"/>
              <a:t>	- Available data informs likelihood</a:t>
            </a:r>
          </a:p>
        </p:txBody>
      </p:sp>
    </p:spTree>
    <p:extLst>
      <p:ext uri="{BB962C8B-B14F-4D97-AF65-F5344CB8AC3E}">
        <p14:creationId xmlns:p14="http://schemas.microsoft.com/office/powerpoint/2010/main" val="19625218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319E99A9-8334-627D-4947-9FE5B1347304}"/>
            </a:ext>
          </a:extLst>
        </p:cNvPr>
        <p:cNvGrpSpPr/>
        <p:nvPr/>
      </p:nvGrpSpPr>
      <p:grpSpPr>
        <a:xfrm>
          <a:off x="0" y="0"/>
          <a:ext cx="0" cy="0"/>
          <a:chOff x="0" y="0"/>
          <a:chExt cx="0" cy="0"/>
        </a:xfrm>
      </p:grpSpPr>
      <p:sp>
        <p:nvSpPr>
          <p:cNvPr id="205" name="Google Shape;205;p35">
            <a:extLst>
              <a:ext uri="{FF2B5EF4-FFF2-40B4-BE49-F238E27FC236}">
                <a16:creationId xmlns:a16="http://schemas.microsoft.com/office/drawing/2014/main" id="{E26C0E94-DFC3-CABB-6F00-9EE0FD58FAA9}"/>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Stray rate data is sparse and messy..</a:t>
            </a:r>
            <a:endParaRPr sz="3200" dirty="0"/>
          </a:p>
        </p:txBody>
      </p:sp>
      <p:sp>
        <p:nvSpPr>
          <p:cNvPr id="2" name="Google Shape;207;p35">
            <a:extLst>
              <a:ext uri="{FF2B5EF4-FFF2-40B4-BE49-F238E27FC236}">
                <a16:creationId xmlns:a16="http://schemas.microsoft.com/office/drawing/2014/main" id="{AE550BA3-4B5C-3023-D83A-523D729E3F14}"/>
              </a:ext>
            </a:extLst>
          </p:cNvPr>
          <p:cNvSpPr txBox="1">
            <a:spLocks/>
          </p:cNvSpPr>
          <p:nvPr/>
        </p:nvSpPr>
        <p:spPr>
          <a:xfrm>
            <a:off x="410100" y="1017725"/>
            <a:ext cx="832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500" dirty="0"/>
              <a:t>How best to address this lack of information? </a:t>
            </a:r>
          </a:p>
          <a:p>
            <a:endParaRPr lang="en-US" sz="2500" dirty="0"/>
          </a:p>
          <a:p>
            <a:r>
              <a:rPr lang="en-US" sz="2500" dirty="0"/>
              <a:t>A Bayesian approach to generate synthetic data?</a:t>
            </a:r>
          </a:p>
          <a:p>
            <a:r>
              <a:rPr lang="en-US" sz="2500" dirty="0"/>
              <a:t>	- Literature informs priors</a:t>
            </a:r>
          </a:p>
          <a:p>
            <a:r>
              <a:rPr lang="en-US" sz="2500" dirty="0"/>
              <a:t>	- Available data informs likelihood</a:t>
            </a:r>
          </a:p>
          <a:p>
            <a:endParaRPr lang="en-US" sz="2500" dirty="0"/>
          </a:p>
          <a:p>
            <a:r>
              <a:rPr lang="en-US" sz="2500" dirty="0"/>
              <a:t>Evaluate ranges of potential stray rates?</a:t>
            </a:r>
          </a:p>
        </p:txBody>
      </p:sp>
    </p:spTree>
    <p:extLst>
      <p:ext uri="{BB962C8B-B14F-4D97-AF65-F5344CB8AC3E}">
        <p14:creationId xmlns:p14="http://schemas.microsoft.com/office/powerpoint/2010/main" val="14143823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371E6BE9-13AA-3265-34DD-EDD0A714EC66}"/>
            </a:ext>
          </a:extLst>
        </p:cNvPr>
        <p:cNvGrpSpPr/>
        <p:nvPr/>
      </p:nvGrpSpPr>
      <p:grpSpPr>
        <a:xfrm>
          <a:off x="0" y="0"/>
          <a:ext cx="0" cy="0"/>
          <a:chOff x="0" y="0"/>
          <a:chExt cx="0" cy="0"/>
        </a:xfrm>
      </p:grpSpPr>
      <p:sp>
        <p:nvSpPr>
          <p:cNvPr id="205" name="Google Shape;205;p35">
            <a:extLst>
              <a:ext uri="{FF2B5EF4-FFF2-40B4-BE49-F238E27FC236}">
                <a16:creationId xmlns:a16="http://schemas.microsoft.com/office/drawing/2014/main" id="{941AA16D-140D-79BD-C450-8070CBF5D433}"/>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Stray rate data is sparse and messy..</a:t>
            </a:r>
            <a:endParaRPr sz="3200" dirty="0"/>
          </a:p>
        </p:txBody>
      </p:sp>
      <p:sp>
        <p:nvSpPr>
          <p:cNvPr id="2" name="Google Shape;207;p35">
            <a:extLst>
              <a:ext uri="{FF2B5EF4-FFF2-40B4-BE49-F238E27FC236}">
                <a16:creationId xmlns:a16="http://schemas.microsoft.com/office/drawing/2014/main" id="{D4137957-C4DA-904C-91F7-419BDA7F3BAA}"/>
              </a:ext>
            </a:extLst>
          </p:cNvPr>
          <p:cNvSpPr txBox="1">
            <a:spLocks/>
          </p:cNvSpPr>
          <p:nvPr/>
        </p:nvSpPr>
        <p:spPr>
          <a:xfrm>
            <a:off x="410100" y="1017725"/>
            <a:ext cx="832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500" dirty="0"/>
              <a:t>How best to address this lack of information? </a:t>
            </a:r>
          </a:p>
          <a:p>
            <a:endParaRPr lang="en-US" sz="2500" dirty="0"/>
          </a:p>
          <a:p>
            <a:r>
              <a:rPr lang="en-US" sz="2500" dirty="0"/>
              <a:t>A Bayesian approach to generate synthetic data?</a:t>
            </a:r>
          </a:p>
          <a:p>
            <a:r>
              <a:rPr lang="en-US" sz="2500" dirty="0"/>
              <a:t>	- Literature informs priors</a:t>
            </a:r>
          </a:p>
          <a:p>
            <a:r>
              <a:rPr lang="en-US" sz="2500" dirty="0"/>
              <a:t>	- Available data informs likelihood</a:t>
            </a:r>
          </a:p>
          <a:p>
            <a:endParaRPr lang="en-US" sz="2500" dirty="0"/>
          </a:p>
          <a:p>
            <a:r>
              <a:rPr lang="en-US" sz="2500" dirty="0"/>
              <a:t>Evaluate ranges of potential stray rates?</a:t>
            </a:r>
          </a:p>
        </p:txBody>
      </p:sp>
      <p:sp>
        <p:nvSpPr>
          <p:cNvPr id="3" name="Google Shape;207;p35">
            <a:extLst>
              <a:ext uri="{FF2B5EF4-FFF2-40B4-BE49-F238E27FC236}">
                <a16:creationId xmlns:a16="http://schemas.microsoft.com/office/drawing/2014/main" id="{B3653BB8-60DE-33EF-E128-748085DBE75F}"/>
              </a:ext>
            </a:extLst>
          </p:cNvPr>
          <p:cNvSpPr txBox="1">
            <a:spLocks/>
          </p:cNvSpPr>
          <p:nvPr/>
        </p:nvSpPr>
        <p:spPr>
          <a:xfrm>
            <a:off x="410100" y="4208902"/>
            <a:ext cx="832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500" dirty="0"/>
              <a:t>I would love suggestions and feedback</a:t>
            </a:r>
          </a:p>
          <a:p>
            <a:endParaRPr lang="en-US" sz="2500" dirty="0"/>
          </a:p>
        </p:txBody>
      </p:sp>
    </p:spTree>
    <p:extLst>
      <p:ext uri="{BB962C8B-B14F-4D97-AF65-F5344CB8AC3E}">
        <p14:creationId xmlns:p14="http://schemas.microsoft.com/office/powerpoint/2010/main" val="40389347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Next steps</a:t>
            </a:r>
            <a:endParaRPr sz="3200"/>
          </a:p>
        </p:txBody>
      </p:sp>
      <p:sp>
        <p:nvSpPr>
          <p:cNvPr id="230" name="Google Shape;230;p38"/>
          <p:cNvSpPr txBox="1">
            <a:spLocks noGrp="1"/>
          </p:cNvSpPr>
          <p:nvPr>
            <p:ph type="body" idx="1"/>
          </p:nvPr>
        </p:nvSpPr>
        <p:spPr>
          <a:xfrm>
            <a:off x="311700" y="1152475"/>
            <a:ext cx="3546900" cy="378001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200" dirty="0">
                <a:solidFill>
                  <a:schemeClr val="dk1"/>
                </a:solidFill>
              </a:rPr>
              <a:t>Settling on approach to  accounting for straying</a:t>
            </a:r>
          </a:p>
          <a:p>
            <a:pPr marL="0" lvl="0" indent="0" algn="l" rtl="0">
              <a:spcBef>
                <a:spcPts val="0"/>
              </a:spcBef>
              <a:spcAft>
                <a:spcPts val="0"/>
              </a:spcAft>
              <a:buNone/>
            </a:pPr>
            <a:endParaRPr lang="en-US" sz="2200" dirty="0">
              <a:solidFill>
                <a:schemeClr val="dk1"/>
              </a:solidFill>
            </a:endParaRPr>
          </a:p>
          <a:p>
            <a:pPr marL="0" lvl="0" indent="0" algn="l" rtl="0">
              <a:spcBef>
                <a:spcPts val="0"/>
              </a:spcBef>
              <a:spcAft>
                <a:spcPts val="0"/>
              </a:spcAft>
              <a:buNone/>
            </a:pPr>
            <a:r>
              <a:rPr lang="en-US" sz="2200" dirty="0">
                <a:solidFill>
                  <a:schemeClr val="dk1"/>
                </a:solidFill>
              </a:rPr>
              <a:t>Possibly including stream level characteristics in MARSS model</a:t>
            </a:r>
          </a:p>
          <a:p>
            <a:pPr marL="0" lvl="0" indent="0" algn="l" rtl="0">
              <a:spcBef>
                <a:spcPts val="0"/>
              </a:spcBef>
              <a:spcAft>
                <a:spcPts val="0"/>
              </a:spcAft>
              <a:buNone/>
            </a:pPr>
            <a:endParaRPr lang="en-US" sz="2200" dirty="0">
              <a:solidFill>
                <a:schemeClr val="dk1"/>
              </a:solidFill>
            </a:endParaRPr>
          </a:p>
          <a:p>
            <a:pPr marL="0" lvl="0" indent="0" algn="l" rtl="0">
              <a:spcBef>
                <a:spcPts val="0"/>
              </a:spcBef>
              <a:spcAft>
                <a:spcPts val="0"/>
              </a:spcAft>
              <a:buNone/>
            </a:pPr>
            <a:r>
              <a:rPr lang="en-US" sz="2200" dirty="0">
                <a:solidFill>
                  <a:schemeClr val="dk1"/>
                </a:solidFill>
              </a:rPr>
              <a:t>Assessment of potential management actions</a:t>
            </a:r>
            <a:endParaRPr lang="en-US" sz="2400" dirty="0">
              <a:solidFill>
                <a:schemeClr val="dk1"/>
              </a:solidFill>
            </a:endParaRPr>
          </a:p>
          <a:p>
            <a:pPr marL="0" lvl="0" indent="0" algn="l" rtl="0">
              <a:spcBef>
                <a:spcPts val="0"/>
              </a:spcBef>
              <a:spcAft>
                <a:spcPts val="0"/>
              </a:spcAft>
              <a:buNone/>
            </a:pPr>
            <a:endParaRPr sz="2400" dirty="0">
              <a:solidFill>
                <a:schemeClr val="dk1"/>
              </a:solidFill>
            </a:endParaRPr>
          </a:p>
          <a:p>
            <a:pPr marL="0" lvl="0" indent="0" algn="l" rtl="0">
              <a:spcBef>
                <a:spcPts val="1200"/>
              </a:spcBef>
              <a:spcAft>
                <a:spcPts val="1200"/>
              </a:spcAft>
              <a:buNone/>
            </a:pPr>
            <a:endParaRPr sz="2400" dirty="0">
              <a:solidFill>
                <a:schemeClr val="dk1"/>
              </a:solidFill>
            </a:endParaRPr>
          </a:p>
        </p:txBody>
      </p:sp>
      <p:pic>
        <p:nvPicPr>
          <p:cNvPr id="231" name="Google Shape;231;p38"/>
          <p:cNvPicPr preferRelativeResize="0"/>
          <p:nvPr/>
        </p:nvPicPr>
        <p:blipFill>
          <a:blip r:embed="rId3">
            <a:alphaModFix/>
          </a:blip>
          <a:stretch>
            <a:fillRect/>
          </a:stretch>
        </p:blipFill>
        <p:spPr>
          <a:xfrm>
            <a:off x="4094900" y="1152475"/>
            <a:ext cx="4737400" cy="3159800"/>
          </a:xfrm>
          <a:prstGeom prst="rect">
            <a:avLst/>
          </a:prstGeom>
          <a:noFill/>
          <a:ln>
            <a:noFill/>
          </a:ln>
        </p:spPr>
      </p:pic>
      <p:sp>
        <p:nvSpPr>
          <p:cNvPr id="2" name="TextBox 1">
            <a:extLst>
              <a:ext uri="{FF2B5EF4-FFF2-40B4-BE49-F238E27FC236}">
                <a16:creationId xmlns:a16="http://schemas.microsoft.com/office/drawing/2014/main" id="{3D9F81BF-0E5B-B0F5-4B31-F5B8BBD5CBCF}"/>
              </a:ext>
            </a:extLst>
          </p:cNvPr>
          <p:cNvSpPr txBox="1"/>
          <p:nvPr/>
        </p:nvSpPr>
        <p:spPr>
          <a:xfrm>
            <a:off x="5541818"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US Fish and Wildlife Service</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39"/>
          <p:cNvSpPr txBox="1">
            <a:spLocks noGrp="1"/>
          </p:cNvSpPr>
          <p:nvPr>
            <p:ph type="subTitle" idx="1"/>
          </p:nvPr>
        </p:nvSpPr>
        <p:spPr>
          <a:xfrm>
            <a:off x="0" y="4580599"/>
            <a:ext cx="9144000" cy="6300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2400" dirty="0">
                <a:solidFill>
                  <a:schemeClr val="dk1"/>
                </a:solidFill>
              </a:rPr>
              <a:t>Brian McGreal						bmcgreal@uw.edu</a:t>
            </a:r>
            <a:endParaRPr sz="2400" dirty="0">
              <a:solidFill>
                <a:schemeClr val="dk1"/>
              </a:solidFill>
            </a:endParaRPr>
          </a:p>
        </p:txBody>
      </p:sp>
      <p:pic>
        <p:nvPicPr>
          <p:cNvPr id="238" name="Google Shape;238;p39"/>
          <p:cNvPicPr preferRelativeResize="0"/>
          <p:nvPr/>
        </p:nvPicPr>
        <p:blipFill>
          <a:blip r:embed="rId3">
            <a:alphaModFix/>
          </a:blip>
          <a:stretch>
            <a:fillRect/>
          </a:stretch>
        </p:blipFill>
        <p:spPr>
          <a:xfrm>
            <a:off x="3075497" y="1812027"/>
            <a:ext cx="2664673" cy="1221749"/>
          </a:xfrm>
          <a:prstGeom prst="rect">
            <a:avLst/>
          </a:prstGeom>
          <a:noFill/>
          <a:ln>
            <a:noFill/>
          </a:ln>
        </p:spPr>
      </p:pic>
      <p:pic>
        <p:nvPicPr>
          <p:cNvPr id="239" name="Google Shape;239;p39"/>
          <p:cNvPicPr preferRelativeResize="0"/>
          <p:nvPr/>
        </p:nvPicPr>
        <p:blipFill>
          <a:blip r:embed="rId4">
            <a:alphaModFix/>
          </a:blip>
          <a:stretch>
            <a:fillRect/>
          </a:stretch>
        </p:blipFill>
        <p:spPr>
          <a:xfrm>
            <a:off x="1347276" y="3405502"/>
            <a:ext cx="3801300" cy="552325"/>
          </a:xfrm>
          <a:prstGeom prst="rect">
            <a:avLst/>
          </a:prstGeom>
          <a:noFill/>
          <a:ln>
            <a:noFill/>
          </a:ln>
        </p:spPr>
      </p:pic>
      <p:pic>
        <p:nvPicPr>
          <p:cNvPr id="240" name="Google Shape;240;p39"/>
          <p:cNvPicPr preferRelativeResize="0"/>
          <p:nvPr/>
        </p:nvPicPr>
        <p:blipFill>
          <a:blip r:embed="rId5">
            <a:alphaModFix/>
          </a:blip>
          <a:stretch>
            <a:fillRect/>
          </a:stretch>
        </p:blipFill>
        <p:spPr>
          <a:xfrm>
            <a:off x="5810210" y="1791750"/>
            <a:ext cx="1461028" cy="1386700"/>
          </a:xfrm>
          <a:prstGeom prst="rect">
            <a:avLst/>
          </a:prstGeom>
          <a:noFill/>
          <a:ln>
            <a:noFill/>
          </a:ln>
        </p:spPr>
      </p:pic>
      <p:pic>
        <p:nvPicPr>
          <p:cNvPr id="5" name="Picture 4">
            <a:extLst>
              <a:ext uri="{FF2B5EF4-FFF2-40B4-BE49-F238E27FC236}">
                <a16:creationId xmlns:a16="http://schemas.microsoft.com/office/drawing/2014/main" id="{6A0121AA-B92B-9082-1E2A-E6E9B3C07EF6}"/>
              </a:ext>
            </a:extLst>
          </p:cNvPr>
          <p:cNvPicPr>
            <a:picLocks noChangeAspect="1"/>
          </p:cNvPicPr>
          <p:nvPr/>
        </p:nvPicPr>
        <p:blipFill>
          <a:blip r:embed="rId6"/>
          <a:stretch>
            <a:fillRect/>
          </a:stretch>
        </p:blipFill>
        <p:spPr>
          <a:xfrm>
            <a:off x="1347276" y="1791750"/>
            <a:ext cx="1324074" cy="1272769"/>
          </a:xfrm>
          <a:prstGeom prst="rect">
            <a:avLst/>
          </a:prstGeom>
        </p:spPr>
      </p:pic>
      <p:pic>
        <p:nvPicPr>
          <p:cNvPr id="3" name="Picture 2">
            <a:extLst>
              <a:ext uri="{FF2B5EF4-FFF2-40B4-BE49-F238E27FC236}">
                <a16:creationId xmlns:a16="http://schemas.microsoft.com/office/drawing/2014/main" id="{0145678A-7BAA-45A7-39BC-BB63E736F2CF}"/>
              </a:ext>
            </a:extLst>
          </p:cNvPr>
          <p:cNvPicPr>
            <a:picLocks noChangeAspect="1"/>
          </p:cNvPicPr>
          <p:nvPr/>
        </p:nvPicPr>
        <p:blipFill>
          <a:blip r:embed="rId7"/>
          <a:stretch>
            <a:fillRect/>
          </a:stretch>
        </p:blipFill>
        <p:spPr>
          <a:xfrm>
            <a:off x="5577896" y="3416055"/>
            <a:ext cx="1693342" cy="550121"/>
          </a:xfrm>
          <a:prstGeom prst="rect">
            <a:avLst/>
          </a:prstGeom>
        </p:spPr>
      </p:pic>
      <p:sp>
        <p:nvSpPr>
          <p:cNvPr id="6" name="Google Shape;55;p13">
            <a:extLst>
              <a:ext uri="{FF2B5EF4-FFF2-40B4-BE49-F238E27FC236}">
                <a16:creationId xmlns:a16="http://schemas.microsoft.com/office/drawing/2014/main" id="{5938263E-84A9-08BD-DC8E-201FA1F9DE41}"/>
              </a:ext>
            </a:extLst>
          </p:cNvPr>
          <p:cNvSpPr txBox="1">
            <a:spLocks/>
          </p:cNvSpPr>
          <p:nvPr/>
        </p:nvSpPr>
        <p:spPr>
          <a:xfrm>
            <a:off x="147533" y="225739"/>
            <a:ext cx="85206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1pPr>
            <a:lvl2pPr marL="914400" marR="0" lvl="1"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L="1371600" marR="0" lvl="2"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L="1828800" marR="0" lvl="3"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L="2286000" marR="0" lvl="4"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L="2743200" marR="0" lvl="5"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L="3200400" marR="0" lvl="6"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L="3657600" marR="0" lvl="7"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L="4114800" marR="0" lvl="8"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marL="0" indent="0" algn="l"/>
            <a:r>
              <a:rPr lang="en" sz="3200" dirty="0">
                <a:solidFill>
                  <a:schemeClr val="tx1"/>
                </a:solidFill>
              </a:rPr>
              <a:t>Hyperabundance of endemic species and pink salmon in the Indian River</a:t>
            </a:r>
            <a:endParaRPr lang="en-US" sz="3200"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EC34B0A5-986A-F8CD-5E8F-3EC954C34AC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0E167FD-0DFC-6FEF-6C68-68BD1608749A}"/>
              </a:ext>
            </a:extLst>
          </p:cNvPr>
          <p:cNvPicPr>
            <a:picLocks noChangeAspect="1"/>
          </p:cNvPicPr>
          <p:nvPr/>
        </p:nvPicPr>
        <p:blipFill>
          <a:blip r:embed="rId3"/>
          <a:stretch>
            <a:fillRect/>
          </a:stretch>
        </p:blipFill>
        <p:spPr>
          <a:xfrm>
            <a:off x="0" y="-594946"/>
            <a:ext cx="9144000" cy="6477000"/>
          </a:xfrm>
          <a:prstGeom prst="rect">
            <a:avLst/>
          </a:prstGeom>
        </p:spPr>
      </p:pic>
      <p:sp>
        <p:nvSpPr>
          <p:cNvPr id="74" name="Google Shape;74;p16">
            <a:extLst>
              <a:ext uri="{FF2B5EF4-FFF2-40B4-BE49-F238E27FC236}">
                <a16:creationId xmlns:a16="http://schemas.microsoft.com/office/drawing/2014/main" id="{0CDBB0FE-E81D-070B-2B0C-610615BCE6E3}"/>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Hyperabundance of Endemic Species</a:t>
            </a:r>
            <a:endParaRPr sz="3200" dirty="0">
              <a:solidFill>
                <a:schemeClr val="bg1"/>
              </a:solidFill>
            </a:endParaRPr>
          </a:p>
        </p:txBody>
      </p:sp>
      <p:sp>
        <p:nvSpPr>
          <p:cNvPr id="7" name="Rectangle 6">
            <a:extLst>
              <a:ext uri="{FF2B5EF4-FFF2-40B4-BE49-F238E27FC236}">
                <a16:creationId xmlns:a16="http://schemas.microsoft.com/office/drawing/2014/main" id="{BC71BC3E-B0BB-5867-6B69-E5C0F529E082}"/>
              </a:ext>
            </a:extLst>
          </p:cNvPr>
          <p:cNvSpPr/>
          <p:nvPr/>
        </p:nvSpPr>
        <p:spPr>
          <a:xfrm>
            <a:off x="311700" y="1207608"/>
            <a:ext cx="4035669" cy="3627628"/>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Google Shape;75;p16">
            <a:extLst>
              <a:ext uri="{FF2B5EF4-FFF2-40B4-BE49-F238E27FC236}">
                <a16:creationId xmlns:a16="http://schemas.microsoft.com/office/drawing/2014/main" id="{8ED4D7FB-6AF7-B7F9-0E49-1DBBE87E5618}"/>
              </a:ext>
            </a:extLst>
          </p:cNvPr>
          <p:cNvSpPr txBox="1">
            <a:spLocks noGrp="1"/>
          </p:cNvSpPr>
          <p:nvPr>
            <p:ph type="body" idx="1"/>
          </p:nvPr>
        </p:nvSpPr>
        <p:spPr>
          <a:xfrm>
            <a:off x="311700" y="1207608"/>
            <a:ext cx="4005323" cy="3705060"/>
          </a:xfrm>
          <a:prstGeom prst="rect">
            <a:avLst/>
          </a:prstGeom>
        </p:spPr>
        <p:txBody>
          <a:bodyPr spcFirstLastPara="1" wrap="square" lIns="91425" tIns="91425" rIns="91425" bIns="91425" anchor="t" anchorCtr="0">
            <a:normAutofit/>
          </a:bodyPr>
          <a:lstStyle/>
          <a:p>
            <a:pPr marL="0" indent="0">
              <a:buNone/>
            </a:pPr>
            <a:r>
              <a:rPr lang="en" sz="2400" u="sng" dirty="0">
                <a:solidFill>
                  <a:schemeClr val="bg1"/>
                </a:solidFill>
              </a:rPr>
              <a:t>Pacific sea urchins</a:t>
            </a:r>
          </a:p>
          <a:p>
            <a:pPr marL="76200" indent="0">
              <a:spcBef>
                <a:spcPts val="1200"/>
              </a:spcBef>
              <a:buClr>
                <a:schemeClr val="dk1"/>
              </a:buClr>
              <a:buSzPts val="2400"/>
              <a:buNone/>
            </a:pPr>
            <a:r>
              <a:rPr lang="en-US" sz="2400" dirty="0">
                <a:solidFill>
                  <a:schemeClr val="bg1"/>
                </a:solidFill>
              </a:rPr>
              <a:t>- Pacific coast of US and Canada</a:t>
            </a:r>
          </a:p>
          <a:p>
            <a:pPr marL="76200" indent="0">
              <a:buClr>
                <a:schemeClr val="dk1"/>
              </a:buClr>
              <a:buSzPts val="2400"/>
              <a:buNone/>
            </a:pPr>
            <a:r>
              <a:rPr lang="en-US" sz="2400" dirty="0">
                <a:solidFill>
                  <a:schemeClr val="bg1"/>
                </a:solidFill>
              </a:rPr>
              <a:t>- Life cycle destroys kelp forests</a:t>
            </a:r>
          </a:p>
          <a:p>
            <a:pPr marL="76200" indent="0">
              <a:buClr>
                <a:schemeClr val="dk1"/>
              </a:buClr>
              <a:buSzPts val="2400"/>
              <a:buNone/>
            </a:pPr>
            <a:r>
              <a:rPr lang="en-US" sz="2400" dirty="0">
                <a:solidFill>
                  <a:schemeClr val="bg1"/>
                </a:solidFill>
              </a:rPr>
              <a:t>- Decimated otter populations have reduced natural predation</a:t>
            </a:r>
          </a:p>
        </p:txBody>
      </p:sp>
      <p:pic>
        <p:nvPicPr>
          <p:cNvPr id="77" name="Google Shape;77;p16">
            <a:extLst>
              <a:ext uri="{FF2B5EF4-FFF2-40B4-BE49-F238E27FC236}">
                <a16:creationId xmlns:a16="http://schemas.microsoft.com/office/drawing/2014/main" id="{77A82A3B-340F-288B-2B09-081F7BA2A272}"/>
              </a:ext>
            </a:extLst>
          </p:cNvPr>
          <p:cNvPicPr preferRelativeResize="0"/>
          <p:nvPr/>
        </p:nvPicPr>
        <p:blipFill>
          <a:blip r:embed="rId4">
            <a:alphaModFix/>
          </a:blip>
          <a:stretch>
            <a:fillRect/>
          </a:stretch>
        </p:blipFill>
        <p:spPr>
          <a:xfrm>
            <a:off x="7336755" y="-98389"/>
            <a:ext cx="1807245" cy="1419275"/>
          </a:xfrm>
          <a:prstGeom prst="rect">
            <a:avLst/>
          </a:prstGeom>
          <a:noFill/>
          <a:ln>
            <a:noFill/>
          </a:ln>
        </p:spPr>
      </p:pic>
      <p:sp>
        <p:nvSpPr>
          <p:cNvPr id="2" name="TextBox 1">
            <a:extLst>
              <a:ext uri="{FF2B5EF4-FFF2-40B4-BE49-F238E27FC236}">
                <a16:creationId xmlns:a16="http://schemas.microsoft.com/office/drawing/2014/main" id="{A63F24A2-A9C3-B5DA-C2C2-C58857A48B1C}"/>
              </a:ext>
            </a:extLst>
          </p:cNvPr>
          <p:cNvSpPr txBox="1"/>
          <p:nvPr/>
        </p:nvSpPr>
        <p:spPr>
          <a:xfrm>
            <a:off x="5608187"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Shaun Lee</a:t>
            </a:r>
          </a:p>
        </p:txBody>
      </p:sp>
    </p:spTree>
    <p:extLst>
      <p:ext uri="{BB962C8B-B14F-4D97-AF65-F5344CB8AC3E}">
        <p14:creationId xmlns:p14="http://schemas.microsoft.com/office/powerpoint/2010/main" val="1168066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AF41CBD4-4BEB-169F-5039-EC1EECD0A993}"/>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08E85D07-502E-DF29-BF18-DC2C1187E1FF}"/>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Hyperabundance of endemic species</a:t>
            </a:r>
            <a:endParaRPr sz="3200" dirty="0"/>
          </a:p>
        </p:txBody>
      </p:sp>
      <p:sp>
        <p:nvSpPr>
          <p:cNvPr id="67" name="Google Shape;67;p15">
            <a:extLst>
              <a:ext uri="{FF2B5EF4-FFF2-40B4-BE49-F238E27FC236}">
                <a16:creationId xmlns:a16="http://schemas.microsoft.com/office/drawing/2014/main" id="{8D42D655-3BA8-7811-1BCE-BF6626F32BF8}"/>
              </a:ext>
            </a:extLst>
          </p:cNvPr>
          <p:cNvSpPr txBox="1">
            <a:spLocks noGrp="1"/>
          </p:cNvSpPr>
          <p:nvPr>
            <p:ph type="body" idx="1"/>
          </p:nvPr>
        </p:nvSpPr>
        <p:spPr>
          <a:xfrm>
            <a:off x="311700" y="4028662"/>
            <a:ext cx="3546900" cy="88400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dirty="0">
                <a:solidFill>
                  <a:schemeClr val="dk1"/>
                </a:solidFill>
              </a:rPr>
              <a:t>Broad regional trends</a:t>
            </a:r>
            <a:endParaRPr sz="2400" dirty="0">
              <a:solidFill>
                <a:schemeClr val="dk1"/>
              </a:solidFill>
            </a:endParaRPr>
          </a:p>
        </p:txBody>
      </p:sp>
      <p:pic>
        <p:nvPicPr>
          <p:cNvPr id="69" name="Google Shape;69;p15">
            <a:extLst>
              <a:ext uri="{FF2B5EF4-FFF2-40B4-BE49-F238E27FC236}">
                <a16:creationId xmlns:a16="http://schemas.microsoft.com/office/drawing/2014/main" id="{E658D2F5-0D13-2507-A772-3FE14BA5AF27}"/>
              </a:ext>
            </a:extLst>
          </p:cNvPr>
          <p:cNvPicPr preferRelativeResize="0"/>
          <p:nvPr/>
        </p:nvPicPr>
        <p:blipFill>
          <a:blip r:embed="rId3">
            <a:alphaModFix/>
          </a:blip>
          <a:stretch>
            <a:fillRect/>
          </a:stretch>
        </p:blipFill>
        <p:spPr>
          <a:xfrm>
            <a:off x="311700" y="1262212"/>
            <a:ext cx="3765412" cy="2766451"/>
          </a:xfrm>
          <a:prstGeom prst="rect">
            <a:avLst/>
          </a:prstGeom>
          <a:noFill/>
          <a:ln>
            <a:noFill/>
          </a:ln>
        </p:spPr>
      </p:pic>
      <p:pic>
        <p:nvPicPr>
          <p:cNvPr id="3" name="Google Shape;77;p16">
            <a:extLst>
              <a:ext uri="{FF2B5EF4-FFF2-40B4-BE49-F238E27FC236}">
                <a16:creationId xmlns:a16="http://schemas.microsoft.com/office/drawing/2014/main" id="{CCD6A8DD-6A14-E801-F683-F8FF05911542}"/>
              </a:ext>
            </a:extLst>
          </p:cNvPr>
          <p:cNvPicPr preferRelativeResize="0"/>
          <p:nvPr/>
        </p:nvPicPr>
        <p:blipFill>
          <a:blip r:embed="rId4">
            <a:alphaModFix/>
          </a:blip>
          <a:stretch>
            <a:fillRect/>
          </a:stretch>
        </p:blipFill>
        <p:spPr>
          <a:xfrm>
            <a:off x="4572000" y="1262212"/>
            <a:ext cx="3765412" cy="2766451"/>
          </a:xfrm>
          <a:prstGeom prst="rect">
            <a:avLst/>
          </a:prstGeom>
          <a:noFill/>
          <a:ln>
            <a:noFill/>
          </a:ln>
        </p:spPr>
      </p:pic>
      <p:sp>
        <p:nvSpPr>
          <p:cNvPr id="4" name="Google Shape;75;p16">
            <a:extLst>
              <a:ext uri="{FF2B5EF4-FFF2-40B4-BE49-F238E27FC236}">
                <a16:creationId xmlns:a16="http://schemas.microsoft.com/office/drawing/2014/main" id="{4B89F232-5BF2-6FFB-D678-5CC63D47A59B}"/>
              </a:ext>
            </a:extLst>
          </p:cNvPr>
          <p:cNvSpPr txBox="1">
            <a:spLocks/>
          </p:cNvSpPr>
          <p:nvPr/>
        </p:nvSpPr>
        <p:spPr>
          <a:xfrm>
            <a:off x="4572000" y="4028663"/>
            <a:ext cx="3546900" cy="88400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1pPr>
            <a:lvl2pPr marL="914400" marR="0" lvl="1"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2pPr>
            <a:lvl3pPr marL="1371600" marR="0" lvl="2"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3pPr>
            <a:lvl4pPr marL="1828800" marR="0" lvl="3"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5pPr>
            <a:lvl6pPr marL="2743200" marR="0" lvl="5"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6pPr>
            <a:lvl7pPr marL="3200400" marR="0" lvl="6"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7pPr>
            <a:lvl8pPr marL="3657600" marR="0" lvl="7"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8pPr>
            <a:lvl9pPr marL="4114800" marR="0" lvl="8"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9pPr>
          </a:lstStyle>
          <a:p>
            <a:pPr marL="0" indent="0">
              <a:buFont typeface="Arial"/>
              <a:buNone/>
            </a:pPr>
            <a:r>
              <a:rPr lang="en-US" sz="2400" dirty="0">
                <a:solidFill>
                  <a:schemeClr val="dk1"/>
                </a:solidFill>
              </a:rPr>
              <a:t>Direct intervention</a:t>
            </a:r>
          </a:p>
        </p:txBody>
      </p:sp>
    </p:spTree>
    <p:extLst>
      <p:ext uri="{BB962C8B-B14F-4D97-AF65-F5344CB8AC3E}">
        <p14:creationId xmlns:p14="http://schemas.microsoft.com/office/powerpoint/2010/main" val="2771343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C55394EA-ABA6-2C5E-FD55-401953C09CEC}"/>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865540BD-0176-DFE0-57FD-76C986CAA8BC}"/>
              </a:ext>
            </a:extLst>
          </p:cNvPr>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Why am I talking about this?</a:t>
            </a:r>
            <a:endParaRPr sz="3200" dirty="0"/>
          </a:p>
        </p:txBody>
      </p:sp>
    </p:spTree>
    <p:extLst>
      <p:ext uri="{BB962C8B-B14F-4D97-AF65-F5344CB8AC3E}">
        <p14:creationId xmlns:p14="http://schemas.microsoft.com/office/powerpoint/2010/main" val="2274721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a:extLst>
            <a:ext uri="{FF2B5EF4-FFF2-40B4-BE49-F238E27FC236}">
              <a16:creationId xmlns:a16="http://schemas.microsoft.com/office/drawing/2014/main" id="{9085453A-E14C-E21D-7FE5-1F324B5435DF}"/>
            </a:ext>
          </a:extLst>
        </p:cNvPr>
        <p:cNvGrpSpPr/>
        <p:nvPr/>
      </p:nvGrpSpPr>
      <p:grpSpPr>
        <a:xfrm>
          <a:off x="0" y="0"/>
          <a:ext cx="0" cy="0"/>
          <a:chOff x="0" y="0"/>
          <a:chExt cx="0" cy="0"/>
        </a:xfrm>
      </p:grpSpPr>
      <p:sp>
        <p:nvSpPr>
          <p:cNvPr id="146" name="Google Shape;146;p26">
            <a:extLst>
              <a:ext uri="{FF2B5EF4-FFF2-40B4-BE49-F238E27FC236}">
                <a16:creationId xmlns:a16="http://schemas.microsoft.com/office/drawing/2014/main" id="{67812678-705F-717A-E62A-2432A71EAF91}"/>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Research focus</a:t>
            </a:r>
            <a:endParaRPr sz="3200" dirty="0"/>
          </a:p>
        </p:txBody>
      </p:sp>
      <p:sp>
        <p:nvSpPr>
          <p:cNvPr id="147" name="Google Shape;147;p26">
            <a:extLst>
              <a:ext uri="{FF2B5EF4-FFF2-40B4-BE49-F238E27FC236}">
                <a16:creationId xmlns:a16="http://schemas.microsoft.com/office/drawing/2014/main" id="{88B7E67F-3435-27BA-EA78-E12475486CE9}"/>
              </a:ext>
            </a:extLst>
          </p:cNvPr>
          <p:cNvSpPr txBox="1">
            <a:spLocks noGrp="1"/>
          </p:cNvSpPr>
          <p:nvPr>
            <p:ph type="body" idx="1"/>
          </p:nvPr>
        </p:nvSpPr>
        <p:spPr>
          <a:xfrm>
            <a:off x="311700" y="1170124"/>
            <a:ext cx="3914400" cy="4125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200" dirty="0">
                <a:solidFill>
                  <a:schemeClr val="dk1"/>
                </a:solidFill>
              </a:rPr>
              <a:t>- Indian River, </a:t>
            </a:r>
            <a:r>
              <a:rPr lang="en-US" sz="2200" dirty="0">
                <a:solidFill>
                  <a:schemeClr val="dk1"/>
                </a:solidFill>
              </a:rPr>
              <a:t>Sitka National Historical Park </a:t>
            </a:r>
          </a:p>
          <a:p>
            <a:pPr marL="0" lvl="0" indent="0" algn="l" rtl="0">
              <a:lnSpc>
                <a:spcPct val="100000"/>
              </a:lnSpc>
              <a:spcBef>
                <a:spcPts val="0"/>
              </a:spcBef>
              <a:spcAft>
                <a:spcPts val="0"/>
              </a:spcAft>
              <a:buNone/>
            </a:pPr>
            <a:endParaRPr lang="en-US" sz="2400" dirty="0">
              <a:solidFill>
                <a:schemeClr val="dk1"/>
              </a:solidFill>
            </a:endParaRPr>
          </a:p>
          <a:p>
            <a:pPr marL="0" lvl="0" indent="0" algn="l" rtl="0">
              <a:lnSpc>
                <a:spcPct val="100000"/>
              </a:lnSpc>
              <a:spcBef>
                <a:spcPts val="0"/>
              </a:spcBef>
              <a:spcAft>
                <a:spcPts val="0"/>
              </a:spcAft>
              <a:buNone/>
            </a:pPr>
            <a:endParaRPr lang="en-US" sz="2400" dirty="0">
              <a:solidFill>
                <a:schemeClr val="dk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48" name="Google Shape;148;p26">
            <a:extLst>
              <a:ext uri="{FF2B5EF4-FFF2-40B4-BE49-F238E27FC236}">
                <a16:creationId xmlns:a16="http://schemas.microsoft.com/office/drawing/2014/main" id="{19DC8269-CD9C-1E66-F275-9D2C7347049D}"/>
              </a:ext>
            </a:extLst>
          </p:cNvPr>
          <p:cNvPicPr preferRelativeResize="0"/>
          <p:nvPr/>
        </p:nvPicPr>
        <p:blipFill>
          <a:blip r:embed="rId3">
            <a:alphaModFix/>
          </a:blip>
          <a:stretch>
            <a:fillRect/>
          </a:stretch>
        </p:blipFill>
        <p:spPr>
          <a:xfrm rot="-5400000">
            <a:off x="4821762" y="574462"/>
            <a:ext cx="3573926" cy="4765251"/>
          </a:xfrm>
          <a:prstGeom prst="rect">
            <a:avLst/>
          </a:prstGeom>
          <a:noFill/>
          <a:ln>
            <a:noFill/>
          </a:ln>
        </p:spPr>
      </p:pic>
      <p:pic>
        <p:nvPicPr>
          <p:cNvPr id="149" name="Google Shape;149;p26">
            <a:extLst>
              <a:ext uri="{FF2B5EF4-FFF2-40B4-BE49-F238E27FC236}">
                <a16:creationId xmlns:a16="http://schemas.microsoft.com/office/drawing/2014/main" id="{8EC1198D-44D3-4576-14E9-33A74DC1A385}"/>
              </a:ext>
            </a:extLst>
          </p:cNvPr>
          <p:cNvPicPr preferRelativeResize="0"/>
          <p:nvPr/>
        </p:nvPicPr>
        <p:blipFill>
          <a:blip r:embed="rId4">
            <a:alphaModFix/>
          </a:blip>
          <a:stretch>
            <a:fillRect/>
          </a:stretch>
        </p:blipFill>
        <p:spPr>
          <a:xfrm>
            <a:off x="4226100" y="1170125"/>
            <a:ext cx="4765499" cy="3574124"/>
          </a:xfrm>
          <a:prstGeom prst="rect">
            <a:avLst/>
          </a:prstGeom>
          <a:noFill/>
          <a:ln>
            <a:noFill/>
          </a:ln>
        </p:spPr>
      </p:pic>
      <p:pic>
        <p:nvPicPr>
          <p:cNvPr id="2" name="Google Shape;90;p18">
            <a:extLst>
              <a:ext uri="{FF2B5EF4-FFF2-40B4-BE49-F238E27FC236}">
                <a16:creationId xmlns:a16="http://schemas.microsoft.com/office/drawing/2014/main" id="{8EF85428-555F-08D2-B2B0-12340046F001}"/>
              </a:ext>
            </a:extLst>
          </p:cNvPr>
          <p:cNvPicPr preferRelativeResize="0">
            <a:picLocks noChangeAspect="1"/>
          </p:cNvPicPr>
          <p:nvPr/>
        </p:nvPicPr>
        <p:blipFill>
          <a:blip r:embed="rId5">
            <a:alphaModFix/>
          </a:blip>
          <a:stretch>
            <a:fillRect/>
          </a:stretch>
        </p:blipFill>
        <p:spPr>
          <a:xfrm>
            <a:off x="4225851" y="1170124"/>
            <a:ext cx="4765500" cy="3574119"/>
          </a:xfrm>
          <a:prstGeom prst="rect">
            <a:avLst/>
          </a:prstGeom>
          <a:noFill/>
          <a:ln>
            <a:noFill/>
          </a:ln>
        </p:spPr>
      </p:pic>
      <p:sp>
        <p:nvSpPr>
          <p:cNvPr id="3" name="TextBox 2">
            <a:extLst>
              <a:ext uri="{FF2B5EF4-FFF2-40B4-BE49-F238E27FC236}">
                <a16:creationId xmlns:a16="http://schemas.microsoft.com/office/drawing/2014/main" id="{5B293EB2-227A-874B-9C4F-D7DF48DE943E}"/>
              </a:ext>
            </a:extLst>
          </p:cNvPr>
          <p:cNvSpPr txBox="1"/>
          <p:nvPr/>
        </p:nvSpPr>
        <p:spPr>
          <a:xfrm>
            <a:off x="5629275"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John Bromley</a:t>
            </a:r>
          </a:p>
        </p:txBody>
      </p:sp>
    </p:spTree>
    <p:extLst>
      <p:ext uri="{BB962C8B-B14F-4D97-AF65-F5344CB8AC3E}">
        <p14:creationId xmlns:p14="http://schemas.microsoft.com/office/powerpoint/2010/main" val="3998689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a:extLst>
            <a:ext uri="{FF2B5EF4-FFF2-40B4-BE49-F238E27FC236}">
              <a16:creationId xmlns:a16="http://schemas.microsoft.com/office/drawing/2014/main" id="{2296C4F5-0CFB-05B8-181B-45AC3B434CAB}"/>
            </a:ext>
          </a:extLst>
        </p:cNvPr>
        <p:cNvGrpSpPr/>
        <p:nvPr/>
      </p:nvGrpSpPr>
      <p:grpSpPr>
        <a:xfrm>
          <a:off x="0" y="0"/>
          <a:ext cx="0" cy="0"/>
          <a:chOff x="0" y="0"/>
          <a:chExt cx="0" cy="0"/>
        </a:xfrm>
      </p:grpSpPr>
      <p:sp>
        <p:nvSpPr>
          <p:cNvPr id="146" name="Google Shape;146;p26">
            <a:extLst>
              <a:ext uri="{FF2B5EF4-FFF2-40B4-BE49-F238E27FC236}">
                <a16:creationId xmlns:a16="http://schemas.microsoft.com/office/drawing/2014/main" id="{6FE40A25-D826-AD88-9CFD-83FB4DF9877E}"/>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Research focus</a:t>
            </a:r>
            <a:endParaRPr sz="3200" dirty="0"/>
          </a:p>
        </p:txBody>
      </p:sp>
      <p:sp>
        <p:nvSpPr>
          <p:cNvPr id="147" name="Google Shape;147;p26">
            <a:extLst>
              <a:ext uri="{FF2B5EF4-FFF2-40B4-BE49-F238E27FC236}">
                <a16:creationId xmlns:a16="http://schemas.microsoft.com/office/drawing/2014/main" id="{D419BCF1-9D5F-4780-A5AF-1FCC9617C5C9}"/>
              </a:ext>
            </a:extLst>
          </p:cNvPr>
          <p:cNvSpPr txBox="1">
            <a:spLocks noGrp="1"/>
          </p:cNvSpPr>
          <p:nvPr>
            <p:ph type="body" idx="1"/>
          </p:nvPr>
        </p:nvSpPr>
        <p:spPr>
          <a:xfrm>
            <a:off x="311700" y="1170124"/>
            <a:ext cx="3914400" cy="4125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200" dirty="0">
                <a:solidFill>
                  <a:schemeClr val="dk1"/>
                </a:solidFill>
              </a:rPr>
              <a:t>- Indian River, </a:t>
            </a:r>
            <a:r>
              <a:rPr lang="en-US" sz="2200" dirty="0">
                <a:solidFill>
                  <a:schemeClr val="dk1"/>
                </a:solidFill>
              </a:rPr>
              <a:t>Sitka National Historical Park </a:t>
            </a:r>
          </a:p>
          <a:p>
            <a:pPr marL="0" lvl="0" indent="0" algn="l" rtl="0">
              <a:lnSpc>
                <a:spcPct val="100000"/>
              </a:lnSpc>
              <a:spcBef>
                <a:spcPts val="0"/>
              </a:spcBef>
              <a:spcAft>
                <a:spcPts val="0"/>
              </a:spcAft>
              <a:buNone/>
            </a:pPr>
            <a:endParaRPr lang="en-US" sz="2200" dirty="0">
              <a:solidFill>
                <a:schemeClr val="dk1"/>
              </a:solidFill>
            </a:endParaRPr>
          </a:p>
          <a:p>
            <a:pPr marL="0" lvl="0" indent="0" algn="l" rtl="0">
              <a:lnSpc>
                <a:spcPct val="100000"/>
              </a:lnSpc>
              <a:spcBef>
                <a:spcPts val="0"/>
              </a:spcBef>
              <a:spcAft>
                <a:spcPts val="0"/>
              </a:spcAft>
              <a:buNone/>
            </a:pPr>
            <a:r>
              <a:rPr lang="en-US" sz="2200" dirty="0">
                <a:solidFill>
                  <a:schemeClr val="dk1"/>
                </a:solidFill>
              </a:rPr>
              <a:t>- Recent decades have seen rapid increase in pink salmon run size</a:t>
            </a:r>
          </a:p>
          <a:p>
            <a:pPr marL="0" lvl="0" indent="0" algn="l" rtl="0">
              <a:lnSpc>
                <a:spcPct val="100000"/>
              </a:lnSpc>
              <a:spcBef>
                <a:spcPts val="0"/>
              </a:spcBef>
              <a:spcAft>
                <a:spcPts val="0"/>
              </a:spcAft>
              <a:buNone/>
            </a:pPr>
            <a:endParaRPr lang="en-US" sz="2400" dirty="0">
              <a:solidFill>
                <a:schemeClr val="dk1"/>
              </a:solidFill>
            </a:endParaRPr>
          </a:p>
          <a:p>
            <a:pPr marL="0" lvl="0" indent="0" algn="l" rtl="0">
              <a:lnSpc>
                <a:spcPct val="100000"/>
              </a:lnSpc>
              <a:spcBef>
                <a:spcPts val="0"/>
              </a:spcBef>
              <a:spcAft>
                <a:spcPts val="0"/>
              </a:spcAft>
              <a:buNone/>
            </a:pPr>
            <a:endParaRPr lang="en-US" sz="2400" dirty="0">
              <a:solidFill>
                <a:schemeClr val="dk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48" name="Google Shape;148;p26">
            <a:extLst>
              <a:ext uri="{FF2B5EF4-FFF2-40B4-BE49-F238E27FC236}">
                <a16:creationId xmlns:a16="http://schemas.microsoft.com/office/drawing/2014/main" id="{0FFD17DC-83AF-D047-ED1D-D64CD8E2ED0A}"/>
              </a:ext>
            </a:extLst>
          </p:cNvPr>
          <p:cNvPicPr preferRelativeResize="0"/>
          <p:nvPr/>
        </p:nvPicPr>
        <p:blipFill>
          <a:blip r:embed="rId3">
            <a:alphaModFix/>
          </a:blip>
          <a:stretch>
            <a:fillRect/>
          </a:stretch>
        </p:blipFill>
        <p:spPr>
          <a:xfrm rot="-5400000">
            <a:off x="4821762" y="574462"/>
            <a:ext cx="3573926" cy="4765251"/>
          </a:xfrm>
          <a:prstGeom prst="rect">
            <a:avLst/>
          </a:prstGeom>
          <a:noFill/>
          <a:ln>
            <a:noFill/>
          </a:ln>
        </p:spPr>
      </p:pic>
      <p:pic>
        <p:nvPicPr>
          <p:cNvPr id="149" name="Google Shape;149;p26">
            <a:extLst>
              <a:ext uri="{FF2B5EF4-FFF2-40B4-BE49-F238E27FC236}">
                <a16:creationId xmlns:a16="http://schemas.microsoft.com/office/drawing/2014/main" id="{741FAECB-237A-914C-FB35-B05E3488A1F6}"/>
              </a:ext>
            </a:extLst>
          </p:cNvPr>
          <p:cNvPicPr preferRelativeResize="0"/>
          <p:nvPr/>
        </p:nvPicPr>
        <p:blipFill>
          <a:blip r:embed="rId4">
            <a:alphaModFix/>
          </a:blip>
          <a:stretch>
            <a:fillRect/>
          </a:stretch>
        </p:blipFill>
        <p:spPr>
          <a:xfrm>
            <a:off x="4226100" y="1170125"/>
            <a:ext cx="4765499" cy="3574124"/>
          </a:xfrm>
          <a:prstGeom prst="rect">
            <a:avLst/>
          </a:prstGeom>
          <a:noFill/>
          <a:ln>
            <a:noFill/>
          </a:ln>
        </p:spPr>
      </p:pic>
      <p:pic>
        <p:nvPicPr>
          <p:cNvPr id="2" name="Google Shape;90;p18">
            <a:extLst>
              <a:ext uri="{FF2B5EF4-FFF2-40B4-BE49-F238E27FC236}">
                <a16:creationId xmlns:a16="http://schemas.microsoft.com/office/drawing/2014/main" id="{8FECC360-B032-C027-CDDB-7B6844ECFE98}"/>
              </a:ext>
            </a:extLst>
          </p:cNvPr>
          <p:cNvPicPr preferRelativeResize="0">
            <a:picLocks noChangeAspect="1"/>
          </p:cNvPicPr>
          <p:nvPr/>
        </p:nvPicPr>
        <p:blipFill>
          <a:blip r:embed="rId5">
            <a:alphaModFix/>
          </a:blip>
          <a:stretch>
            <a:fillRect/>
          </a:stretch>
        </p:blipFill>
        <p:spPr>
          <a:xfrm>
            <a:off x="4225851" y="1170124"/>
            <a:ext cx="4765500" cy="3574119"/>
          </a:xfrm>
          <a:prstGeom prst="rect">
            <a:avLst/>
          </a:prstGeom>
          <a:noFill/>
          <a:ln>
            <a:noFill/>
          </a:ln>
        </p:spPr>
      </p:pic>
    </p:spTree>
    <p:extLst>
      <p:ext uri="{BB962C8B-B14F-4D97-AF65-F5344CB8AC3E}">
        <p14:creationId xmlns:p14="http://schemas.microsoft.com/office/powerpoint/2010/main" val="3226990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a:extLst>
            <a:ext uri="{FF2B5EF4-FFF2-40B4-BE49-F238E27FC236}">
              <a16:creationId xmlns:a16="http://schemas.microsoft.com/office/drawing/2014/main" id="{9E028AEE-D7C2-021E-41DB-16C85D2C1D25}"/>
            </a:ext>
          </a:extLst>
        </p:cNvPr>
        <p:cNvGrpSpPr/>
        <p:nvPr/>
      </p:nvGrpSpPr>
      <p:grpSpPr>
        <a:xfrm>
          <a:off x="0" y="0"/>
          <a:ext cx="0" cy="0"/>
          <a:chOff x="0" y="0"/>
          <a:chExt cx="0" cy="0"/>
        </a:xfrm>
      </p:grpSpPr>
      <p:sp>
        <p:nvSpPr>
          <p:cNvPr id="146" name="Google Shape;146;p26">
            <a:extLst>
              <a:ext uri="{FF2B5EF4-FFF2-40B4-BE49-F238E27FC236}">
                <a16:creationId xmlns:a16="http://schemas.microsoft.com/office/drawing/2014/main" id="{61FCFE1C-60F9-76DF-F0E7-6F71ABDC838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Research focus</a:t>
            </a:r>
            <a:endParaRPr sz="3200" dirty="0"/>
          </a:p>
        </p:txBody>
      </p:sp>
      <p:sp>
        <p:nvSpPr>
          <p:cNvPr id="147" name="Google Shape;147;p26">
            <a:extLst>
              <a:ext uri="{FF2B5EF4-FFF2-40B4-BE49-F238E27FC236}">
                <a16:creationId xmlns:a16="http://schemas.microsoft.com/office/drawing/2014/main" id="{919BFDB0-1F20-4C1B-2D04-8CF843FF34C4}"/>
              </a:ext>
            </a:extLst>
          </p:cNvPr>
          <p:cNvSpPr txBox="1">
            <a:spLocks noGrp="1"/>
          </p:cNvSpPr>
          <p:nvPr>
            <p:ph type="body" idx="1"/>
          </p:nvPr>
        </p:nvSpPr>
        <p:spPr>
          <a:xfrm>
            <a:off x="311700" y="1170124"/>
            <a:ext cx="3914400" cy="4489458"/>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200" dirty="0">
                <a:solidFill>
                  <a:schemeClr val="dk1"/>
                </a:solidFill>
              </a:rPr>
              <a:t>- Indian River, </a:t>
            </a:r>
            <a:r>
              <a:rPr lang="en-US" sz="2200" dirty="0">
                <a:solidFill>
                  <a:schemeClr val="dk1"/>
                </a:solidFill>
              </a:rPr>
              <a:t>Sitka National Historical Park </a:t>
            </a:r>
          </a:p>
          <a:p>
            <a:pPr marL="0" lvl="0" indent="0" algn="l" rtl="0">
              <a:lnSpc>
                <a:spcPct val="100000"/>
              </a:lnSpc>
              <a:spcBef>
                <a:spcPts val="0"/>
              </a:spcBef>
              <a:spcAft>
                <a:spcPts val="0"/>
              </a:spcAft>
              <a:buNone/>
            </a:pPr>
            <a:endParaRPr lang="en-US" sz="2200" dirty="0">
              <a:solidFill>
                <a:schemeClr val="dk1"/>
              </a:solidFill>
            </a:endParaRPr>
          </a:p>
          <a:p>
            <a:pPr marL="0" lvl="0" indent="0" algn="l" rtl="0">
              <a:lnSpc>
                <a:spcPct val="100000"/>
              </a:lnSpc>
              <a:spcBef>
                <a:spcPts val="0"/>
              </a:spcBef>
              <a:spcAft>
                <a:spcPts val="0"/>
              </a:spcAft>
              <a:buNone/>
            </a:pPr>
            <a:r>
              <a:rPr lang="en-US" sz="2200" dirty="0">
                <a:solidFill>
                  <a:schemeClr val="dk1"/>
                </a:solidFill>
              </a:rPr>
              <a:t>- Recent decades have seen rapid increase in pink salmon run size</a:t>
            </a:r>
          </a:p>
          <a:p>
            <a:pPr marL="0" lvl="0" indent="0" algn="l" rtl="0">
              <a:lnSpc>
                <a:spcPct val="100000"/>
              </a:lnSpc>
              <a:spcBef>
                <a:spcPts val="0"/>
              </a:spcBef>
              <a:spcAft>
                <a:spcPts val="0"/>
              </a:spcAft>
              <a:buNone/>
            </a:pPr>
            <a:endParaRPr lang="en-US" sz="2200" dirty="0">
              <a:solidFill>
                <a:schemeClr val="dk1"/>
              </a:solidFill>
            </a:endParaRPr>
          </a:p>
          <a:p>
            <a:pPr marL="0" lvl="0" indent="0" algn="l" rtl="0">
              <a:lnSpc>
                <a:spcPct val="100000"/>
              </a:lnSpc>
              <a:spcBef>
                <a:spcPts val="0"/>
              </a:spcBef>
              <a:spcAft>
                <a:spcPts val="0"/>
              </a:spcAft>
              <a:buNone/>
            </a:pPr>
            <a:r>
              <a:rPr lang="en-US" sz="2200" dirty="0">
                <a:solidFill>
                  <a:schemeClr val="dk1"/>
                </a:solidFill>
              </a:rPr>
              <a:t>- Nearby hatchery rearing and releasing pink salmon may be driving abundance</a:t>
            </a:r>
          </a:p>
          <a:p>
            <a:pPr marL="0" lvl="0" indent="0" algn="l" rtl="0">
              <a:lnSpc>
                <a:spcPct val="100000"/>
              </a:lnSpc>
              <a:spcBef>
                <a:spcPts val="0"/>
              </a:spcBef>
              <a:spcAft>
                <a:spcPts val="0"/>
              </a:spcAft>
              <a:buNone/>
            </a:pPr>
            <a:endParaRPr lang="en-US" sz="2400" dirty="0">
              <a:solidFill>
                <a:schemeClr val="dk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48" name="Google Shape;148;p26">
            <a:extLst>
              <a:ext uri="{FF2B5EF4-FFF2-40B4-BE49-F238E27FC236}">
                <a16:creationId xmlns:a16="http://schemas.microsoft.com/office/drawing/2014/main" id="{00DBB6E1-9247-9CF1-BD11-766EBFA37491}"/>
              </a:ext>
            </a:extLst>
          </p:cNvPr>
          <p:cNvPicPr preferRelativeResize="0"/>
          <p:nvPr/>
        </p:nvPicPr>
        <p:blipFill>
          <a:blip r:embed="rId3">
            <a:alphaModFix/>
          </a:blip>
          <a:stretch>
            <a:fillRect/>
          </a:stretch>
        </p:blipFill>
        <p:spPr>
          <a:xfrm rot="-5400000">
            <a:off x="4821762" y="574462"/>
            <a:ext cx="3573926" cy="4765251"/>
          </a:xfrm>
          <a:prstGeom prst="rect">
            <a:avLst/>
          </a:prstGeom>
          <a:noFill/>
          <a:ln>
            <a:noFill/>
          </a:ln>
        </p:spPr>
      </p:pic>
      <p:pic>
        <p:nvPicPr>
          <p:cNvPr id="149" name="Google Shape;149;p26">
            <a:extLst>
              <a:ext uri="{FF2B5EF4-FFF2-40B4-BE49-F238E27FC236}">
                <a16:creationId xmlns:a16="http://schemas.microsoft.com/office/drawing/2014/main" id="{6E594A40-433F-4143-FA44-751064756A5E}"/>
              </a:ext>
            </a:extLst>
          </p:cNvPr>
          <p:cNvPicPr preferRelativeResize="0"/>
          <p:nvPr/>
        </p:nvPicPr>
        <p:blipFill>
          <a:blip r:embed="rId4">
            <a:alphaModFix/>
          </a:blip>
          <a:stretch>
            <a:fillRect/>
          </a:stretch>
        </p:blipFill>
        <p:spPr>
          <a:xfrm>
            <a:off x="4226100" y="1170125"/>
            <a:ext cx="4765499" cy="3574124"/>
          </a:xfrm>
          <a:prstGeom prst="rect">
            <a:avLst/>
          </a:prstGeom>
          <a:noFill/>
          <a:ln>
            <a:noFill/>
          </a:ln>
        </p:spPr>
      </p:pic>
      <p:pic>
        <p:nvPicPr>
          <p:cNvPr id="2" name="Google Shape;90;p18">
            <a:extLst>
              <a:ext uri="{FF2B5EF4-FFF2-40B4-BE49-F238E27FC236}">
                <a16:creationId xmlns:a16="http://schemas.microsoft.com/office/drawing/2014/main" id="{7FBCD298-8630-46D1-E4A0-974D8DE2944A}"/>
              </a:ext>
            </a:extLst>
          </p:cNvPr>
          <p:cNvPicPr preferRelativeResize="0">
            <a:picLocks noChangeAspect="1"/>
          </p:cNvPicPr>
          <p:nvPr/>
        </p:nvPicPr>
        <p:blipFill>
          <a:blip r:embed="rId5">
            <a:alphaModFix/>
          </a:blip>
          <a:stretch>
            <a:fillRect/>
          </a:stretch>
        </p:blipFill>
        <p:spPr>
          <a:xfrm>
            <a:off x="4225851" y="1170124"/>
            <a:ext cx="4765500" cy="3574119"/>
          </a:xfrm>
          <a:prstGeom prst="rect">
            <a:avLst/>
          </a:prstGeom>
          <a:noFill/>
          <a:ln>
            <a:noFill/>
          </a:ln>
        </p:spPr>
      </p:pic>
    </p:spTree>
    <p:extLst>
      <p:ext uri="{BB962C8B-B14F-4D97-AF65-F5344CB8AC3E}">
        <p14:creationId xmlns:p14="http://schemas.microsoft.com/office/powerpoint/2010/main" val="3047286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a:extLst>
            <a:ext uri="{FF2B5EF4-FFF2-40B4-BE49-F238E27FC236}">
              <a16:creationId xmlns:a16="http://schemas.microsoft.com/office/drawing/2014/main" id="{904FCBAD-E8EA-D0F0-A380-EBFA6EC3206A}"/>
            </a:ext>
          </a:extLst>
        </p:cNvPr>
        <p:cNvGrpSpPr/>
        <p:nvPr/>
      </p:nvGrpSpPr>
      <p:grpSpPr>
        <a:xfrm>
          <a:off x="0" y="0"/>
          <a:ext cx="0" cy="0"/>
          <a:chOff x="0" y="0"/>
          <a:chExt cx="0" cy="0"/>
        </a:xfrm>
      </p:grpSpPr>
      <p:sp>
        <p:nvSpPr>
          <p:cNvPr id="146" name="Google Shape;146;p26">
            <a:extLst>
              <a:ext uri="{FF2B5EF4-FFF2-40B4-BE49-F238E27FC236}">
                <a16:creationId xmlns:a16="http://schemas.microsoft.com/office/drawing/2014/main" id="{79CD633F-31CB-D6F7-47F4-2195EF79F6C3}"/>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Presentation in three parts</a:t>
            </a:r>
            <a:endParaRPr sz="3200" dirty="0"/>
          </a:p>
        </p:txBody>
      </p:sp>
      <p:sp>
        <p:nvSpPr>
          <p:cNvPr id="147" name="Google Shape;147;p26">
            <a:extLst>
              <a:ext uri="{FF2B5EF4-FFF2-40B4-BE49-F238E27FC236}">
                <a16:creationId xmlns:a16="http://schemas.microsoft.com/office/drawing/2014/main" id="{2A1E307D-CB5A-A87D-E89A-AC62EC9853F1}"/>
              </a:ext>
            </a:extLst>
          </p:cNvPr>
          <p:cNvSpPr txBox="1">
            <a:spLocks noGrp="1"/>
          </p:cNvSpPr>
          <p:nvPr>
            <p:ph type="body" idx="1"/>
          </p:nvPr>
        </p:nvSpPr>
        <p:spPr>
          <a:xfrm>
            <a:off x="311700" y="1170124"/>
            <a:ext cx="3914400" cy="4489458"/>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200" dirty="0">
                <a:solidFill>
                  <a:schemeClr val="bg2">
                    <a:lumMod val="75000"/>
                    <a:lumOff val="25000"/>
                  </a:schemeClr>
                </a:solidFill>
              </a:rPr>
              <a:t>- </a:t>
            </a:r>
            <a:r>
              <a:rPr lang="en-US" sz="2200" dirty="0">
                <a:solidFill>
                  <a:schemeClr val="bg2">
                    <a:lumMod val="75000"/>
                    <a:lumOff val="25000"/>
                  </a:schemeClr>
                </a:solidFill>
              </a:rPr>
              <a:t>Background on pink salmon and Indian River</a:t>
            </a:r>
          </a:p>
          <a:p>
            <a:pPr marL="0" lvl="0" indent="0" algn="l" rtl="0">
              <a:lnSpc>
                <a:spcPct val="100000"/>
              </a:lnSpc>
              <a:spcBef>
                <a:spcPts val="0"/>
              </a:spcBef>
              <a:spcAft>
                <a:spcPts val="0"/>
              </a:spcAft>
              <a:buNone/>
            </a:pPr>
            <a:endParaRPr lang="en-US" sz="2200" dirty="0">
              <a:solidFill>
                <a:schemeClr val="dk1"/>
              </a:solidFill>
            </a:endParaRPr>
          </a:p>
          <a:p>
            <a:pPr marL="0" lvl="0" indent="0" algn="l" rtl="0">
              <a:lnSpc>
                <a:spcPct val="100000"/>
              </a:lnSpc>
              <a:spcBef>
                <a:spcPts val="0"/>
              </a:spcBef>
              <a:spcAft>
                <a:spcPts val="0"/>
              </a:spcAft>
              <a:buNone/>
            </a:pPr>
            <a:r>
              <a:rPr lang="en-US" sz="2200" dirty="0">
                <a:solidFill>
                  <a:schemeClr val="bg2">
                    <a:lumMod val="75000"/>
                    <a:lumOff val="25000"/>
                  </a:schemeClr>
                </a:solidFill>
              </a:rPr>
              <a:t>- Question 1: Are abundances seen at Indian River unusual?</a:t>
            </a:r>
          </a:p>
          <a:p>
            <a:pPr marL="0" lvl="0" indent="0" algn="l" rtl="0">
              <a:lnSpc>
                <a:spcPct val="100000"/>
              </a:lnSpc>
              <a:spcBef>
                <a:spcPts val="0"/>
              </a:spcBef>
              <a:spcAft>
                <a:spcPts val="0"/>
              </a:spcAft>
              <a:buNone/>
            </a:pPr>
            <a:endParaRPr lang="en-US" sz="2200" dirty="0">
              <a:solidFill>
                <a:schemeClr val="bg2">
                  <a:lumMod val="75000"/>
                  <a:lumOff val="25000"/>
                </a:schemeClr>
              </a:solidFill>
            </a:endParaRPr>
          </a:p>
          <a:p>
            <a:pPr marL="0" lvl="0" indent="0" algn="l" rtl="0">
              <a:lnSpc>
                <a:spcPct val="100000"/>
              </a:lnSpc>
              <a:spcBef>
                <a:spcPts val="0"/>
              </a:spcBef>
              <a:spcAft>
                <a:spcPts val="0"/>
              </a:spcAft>
              <a:buNone/>
            </a:pPr>
            <a:r>
              <a:rPr lang="en-US" sz="2200" dirty="0">
                <a:solidFill>
                  <a:schemeClr val="bg2">
                    <a:lumMod val="75000"/>
                    <a:lumOff val="25000"/>
                  </a:schemeClr>
                </a:solidFill>
              </a:rPr>
              <a:t>- Question 2: Are hatchery releases driving Indian River pink salmon abundance?</a:t>
            </a:r>
          </a:p>
          <a:p>
            <a:pPr marL="0" lvl="0" indent="0" algn="l" rtl="0">
              <a:lnSpc>
                <a:spcPct val="100000"/>
              </a:lnSpc>
              <a:spcBef>
                <a:spcPts val="0"/>
              </a:spcBef>
              <a:spcAft>
                <a:spcPts val="0"/>
              </a:spcAft>
              <a:buNone/>
            </a:pPr>
            <a:endParaRPr lang="en-US" sz="2400" dirty="0">
              <a:solidFill>
                <a:schemeClr val="dk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48" name="Google Shape;148;p26">
            <a:extLst>
              <a:ext uri="{FF2B5EF4-FFF2-40B4-BE49-F238E27FC236}">
                <a16:creationId xmlns:a16="http://schemas.microsoft.com/office/drawing/2014/main" id="{96002AE5-D525-DCAF-A017-0D84CADA10EC}"/>
              </a:ext>
            </a:extLst>
          </p:cNvPr>
          <p:cNvPicPr preferRelativeResize="0"/>
          <p:nvPr/>
        </p:nvPicPr>
        <p:blipFill>
          <a:blip r:embed="rId3">
            <a:alphaModFix/>
          </a:blip>
          <a:stretch>
            <a:fillRect/>
          </a:stretch>
        </p:blipFill>
        <p:spPr>
          <a:xfrm rot="-5400000">
            <a:off x="4821762" y="574462"/>
            <a:ext cx="3573926" cy="4765251"/>
          </a:xfrm>
          <a:prstGeom prst="rect">
            <a:avLst/>
          </a:prstGeom>
          <a:noFill/>
          <a:ln>
            <a:noFill/>
          </a:ln>
        </p:spPr>
      </p:pic>
      <p:pic>
        <p:nvPicPr>
          <p:cNvPr id="149" name="Google Shape;149;p26">
            <a:extLst>
              <a:ext uri="{FF2B5EF4-FFF2-40B4-BE49-F238E27FC236}">
                <a16:creationId xmlns:a16="http://schemas.microsoft.com/office/drawing/2014/main" id="{43DE48B2-680D-5F8B-4694-C84BA08F25A1}"/>
              </a:ext>
            </a:extLst>
          </p:cNvPr>
          <p:cNvPicPr preferRelativeResize="0"/>
          <p:nvPr/>
        </p:nvPicPr>
        <p:blipFill>
          <a:blip r:embed="rId4">
            <a:alphaModFix/>
          </a:blip>
          <a:stretch>
            <a:fillRect/>
          </a:stretch>
        </p:blipFill>
        <p:spPr>
          <a:xfrm>
            <a:off x="4226100" y="1170125"/>
            <a:ext cx="4765499" cy="3574124"/>
          </a:xfrm>
          <a:prstGeom prst="rect">
            <a:avLst/>
          </a:prstGeom>
          <a:noFill/>
          <a:ln>
            <a:noFill/>
          </a:ln>
        </p:spPr>
      </p:pic>
      <p:pic>
        <p:nvPicPr>
          <p:cNvPr id="2" name="Google Shape;90;p18">
            <a:extLst>
              <a:ext uri="{FF2B5EF4-FFF2-40B4-BE49-F238E27FC236}">
                <a16:creationId xmlns:a16="http://schemas.microsoft.com/office/drawing/2014/main" id="{126DF0FC-0945-C702-407D-7E21CF518C98}"/>
              </a:ext>
            </a:extLst>
          </p:cNvPr>
          <p:cNvPicPr preferRelativeResize="0">
            <a:picLocks noChangeAspect="1"/>
          </p:cNvPicPr>
          <p:nvPr/>
        </p:nvPicPr>
        <p:blipFill>
          <a:blip r:embed="rId5">
            <a:alphaModFix/>
          </a:blip>
          <a:stretch>
            <a:fillRect/>
          </a:stretch>
        </p:blipFill>
        <p:spPr>
          <a:xfrm>
            <a:off x="4225851" y="1170124"/>
            <a:ext cx="4765500" cy="3574119"/>
          </a:xfrm>
          <a:prstGeom prst="rect">
            <a:avLst/>
          </a:prstGeom>
          <a:noFill/>
          <a:ln>
            <a:noFill/>
          </a:ln>
        </p:spPr>
      </p:pic>
      <p:pic>
        <p:nvPicPr>
          <p:cNvPr id="4" name="Google Shape;105;p20">
            <a:extLst>
              <a:ext uri="{FF2B5EF4-FFF2-40B4-BE49-F238E27FC236}">
                <a16:creationId xmlns:a16="http://schemas.microsoft.com/office/drawing/2014/main" id="{9AA6DA1D-4601-6F5F-7AFF-4FBD62A45F2A}"/>
              </a:ext>
            </a:extLst>
          </p:cNvPr>
          <p:cNvPicPr preferRelativeResize="0">
            <a:picLocks noChangeAspect="1"/>
          </p:cNvPicPr>
          <p:nvPr/>
        </p:nvPicPr>
        <p:blipFill>
          <a:blip r:embed="rId6">
            <a:alphaModFix/>
          </a:blip>
          <a:stretch>
            <a:fillRect/>
          </a:stretch>
        </p:blipFill>
        <p:spPr>
          <a:xfrm>
            <a:off x="4225851" y="1169932"/>
            <a:ext cx="4765500" cy="3574119"/>
          </a:xfrm>
          <a:prstGeom prst="rect">
            <a:avLst/>
          </a:prstGeom>
          <a:noFill/>
          <a:ln>
            <a:noFill/>
          </a:ln>
        </p:spPr>
      </p:pic>
    </p:spTree>
    <p:extLst>
      <p:ext uri="{BB962C8B-B14F-4D97-AF65-F5344CB8AC3E}">
        <p14:creationId xmlns:p14="http://schemas.microsoft.com/office/powerpoint/2010/main" val="1481173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5">
          <a:extLst>
            <a:ext uri="{FF2B5EF4-FFF2-40B4-BE49-F238E27FC236}">
              <a16:creationId xmlns:a16="http://schemas.microsoft.com/office/drawing/2014/main" id="{95FB50AC-0085-D0C9-C5AC-03D61F627A7D}"/>
            </a:ext>
          </a:extLst>
        </p:cNvPr>
        <p:cNvGrpSpPr/>
        <p:nvPr/>
      </p:nvGrpSpPr>
      <p:grpSpPr>
        <a:xfrm>
          <a:off x="0" y="0"/>
          <a:ext cx="0" cy="0"/>
          <a:chOff x="0" y="0"/>
          <a:chExt cx="0" cy="0"/>
        </a:xfrm>
      </p:grpSpPr>
      <p:sp>
        <p:nvSpPr>
          <p:cNvPr id="146" name="Google Shape;146;p26">
            <a:extLst>
              <a:ext uri="{FF2B5EF4-FFF2-40B4-BE49-F238E27FC236}">
                <a16:creationId xmlns:a16="http://schemas.microsoft.com/office/drawing/2014/main" id="{15ABEAAA-D30A-B277-CD7F-F42218179C42}"/>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Presentation in three parts</a:t>
            </a:r>
            <a:endParaRPr sz="3200" dirty="0"/>
          </a:p>
        </p:txBody>
      </p:sp>
      <p:sp>
        <p:nvSpPr>
          <p:cNvPr id="147" name="Google Shape;147;p26">
            <a:extLst>
              <a:ext uri="{FF2B5EF4-FFF2-40B4-BE49-F238E27FC236}">
                <a16:creationId xmlns:a16="http://schemas.microsoft.com/office/drawing/2014/main" id="{01EA4E63-910E-EAD3-E513-8ABE01F7A5FB}"/>
              </a:ext>
            </a:extLst>
          </p:cNvPr>
          <p:cNvSpPr txBox="1">
            <a:spLocks noGrp="1"/>
          </p:cNvSpPr>
          <p:nvPr>
            <p:ph type="body" idx="1"/>
          </p:nvPr>
        </p:nvSpPr>
        <p:spPr>
          <a:xfrm>
            <a:off x="311700" y="1170124"/>
            <a:ext cx="3914400" cy="4489458"/>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200" dirty="0">
                <a:solidFill>
                  <a:schemeClr val="dk1"/>
                </a:solidFill>
              </a:rPr>
              <a:t>- </a:t>
            </a:r>
            <a:r>
              <a:rPr lang="en-US" sz="2200" dirty="0">
                <a:solidFill>
                  <a:schemeClr val="dk1"/>
                </a:solidFill>
              </a:rPr>
              <a:t>Background on pink salmon and Indian River</a:t>
            </a:r>
          </a:p>
          <a:p>
            <a:pPr marL="0" lvl="0" indent="0" algn="l" rtl="0">
              <a:lnSpc>
                <a:spcPct val="100000"/>
              </a:lnSpc>
              <a:spcBef>
                <a:spcPts val="0"/>
              </a:spcBef>
              <a:spcAft>
                <a:spcPts val="0"/>
              </a:spcAft>
              <a:buNone/>
            </a:pPr>
            <a:endParaRPr lang="en-US" sz="2200" dirty="0">
              <a:solidFill>
                <a:schemeClr val="dk1"/>
              </a:solidFill>
            </a:endParaRPr>
          </a:p>
          <a:p>
            <a:pPr marL="0" lvl="0" indent="0" algn="l" rtl="0">
              <a:lnSpc>
                <a:spcPct val="100000"/>
              </a:lnSpc>
              <a:spcBef>
                <a:spcPts val="0"/>
              </a:spcBef>
              <a:spcAft>
                <a:spcPts val="0"/>
              </a:spcAft>
              <a:buNone/>
            </a:pPr>
            <a:r>
              <a:rPr lang="en-US" sz="2200" dirty="0">
                <a:solidFill>
                  <a:schemeClr val="bg2">
                    <a:lumMod val="75000"/>
                    <a:lumOff val="25000"/>
                  </a:schemeClr>
                </a:solidFill>
              </a:rPr>
              <a:t>- Question 1: Are abundances seen at Indian River unusual?</a:t>
            </a:r>
          </a:p>
          <a:p>
            <a:pPr marL="0" lvl="0" indent="0" algn="l" rtl="0">
              <a:lnSpc>
                <a:spcPct val="100000"/>
              </a:lnSpc>
              <a:spcBef>
                <a:spcPts val="0"/>
              </a:spcBef>
              <a:spcAft>
                <a:spcPts val="0"/>
              </a:spcAft>
              <a:buNone/>
            </a:pPr>
            <a:endParaRPr lang="en-US" sz="2200" dirty="0">
              <a:solidFill>
                <a:schemeClr val="bg2">
                  <a:lumMod val="75000"/>
                  <a:lumOff val="25000"/>
                </a:schemeClr>
              </a:solidFill>
            </a:endParaRPr>
          </a:p>
          <a:p>
            <a:pPr marL="0" lvl="0" indent="0" algn="l" rtl="0">
              <a:lnSpc>
                <a:spcPct val="100000"/>
              </a:lnSpc>
              <a:spcBef>
                <a:spcPts val="0"/>
              </a:spcBef>
              <a:spcAft>
                <a:spcPts val="0"/>
              </a:spcAft>
              <a:buNone/>
            </a:pPr>
            <a:r>
              <a:rPr lang="en-US" sz="2200" dirty="0">
                <a:solidFill>
                  <a:schemeClr val="bg2">
                    <a:lumMod val="75000"/>
                    <a:lumOff val="25000"/>
                  </a:schemeClr>
                </a:solidFill>
              </a:rPr>
              <a:t>- Question 2: Are hatchery releases driving Indian River pink salmon abundance?</a:t>
            </a:r>
          </a:p>
          <a:p>
            <a:pPr marL="0" lvl="0" indent="0" algn="l" rtl="0">
              <a:lnSpc>
                <a:spcPct val="100000"/>
              </a:lnSpc>
              <a:spcBef>
                <a:spcPts val="0"/>
              </a:spcBef>
              <a:spcAft>
                <a:spcPts val="0"/>
              </a:spcAft>
              <a:buNone/>
            </a:pPr>
            <a:endParaRPr lang="en-US" sz="2400" dirty="0">
              <a:solidFill>
                <a:schemeClr val="dk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48" name="Google Shape;148;p26">
            <a:extLst>
              <a:ext uri="{FF2B5EF4-FFF2-40B4-BE49-F238E27FC236}">
                <a16:creationId xmlns:a16="http://schemas.microsoft.com/office/drawing/2014/main" id="{117C4A2D-55EF-3D42-833B-9F91574E9ED9}"/>
              </a:ext>
            </a:extLst>
          </p:cNvPr>
          <p:cNvPicPr preferRelativeResize="0"/>
          <p:nvPr/>
        </p:nvPicPr>
        <p:blipFill>
          <a:blip r:embed="rId3">
            <a:alphaModFix/>
          </a:blip>
          <a:stretch>
            <a:fillRect/>
          </a:stretch>
        </p:blipFill>
        <p:spPr>
          <a:xfrm rot="-5400000">
            <a:off x="4821762" y="574462"/>
            <a:ext cx="3573926" cy="4765251"/>
          </a:xfrm>
          <a:prstGeom prst="rect">
            <a:avLst/>
          </a:prstGeom>
          <a:noFill/>
          <a:ln>
            <a:noFill/>
          </a:ln>
        </p:spPr>
      </p:pic>
      <p:pic>
        <p:nvPicPr>
          <p:cNvPr id="149" name="Google Shape;149;p26">
            <a:extLst>
              <a:ext uri="{FF2B5EF4-FFF2-40B4-BE49-F238E27FC236}">
                <a16:creationId xmlns:a16="http://schemas.microsoft.com/office/drawing/2014/main" id="{B870CD81-B075-A278-C617-AB12ED092FB2}"/>
              </a:ext>
            </a:extLst>
          </p:cNvPr>
          <p:cNvPicPr preferRelativeResize="0"/>
          <p:nvPr/>
        </p:nvPicPr>
        <p:blipFill>
          <a:blip r:embed="rId4">
            <a:alphaModFix/>
          </a:blip>
          <a:stretch>
            <a:fillRect/>
          </a:stretch>
        </p:blipFill>
        <p:spPr>
          <a:xfrm>
            <a:off x="4226100" y="1170125"/>
            <a:ext cx="4765499" cy="3574124"/>
          </a:xfrm>
          <a:prstGeom prst="rect">
            <a:avLst/>
          </a:prstGeom>
          <a:noFill/>
          <a:ln>
            <a:noFill/>
          </a:ln>
        </p:spPr>
      </p:pic>
      <p:pic>
        <p:nvPicPr>
          <p:cNvPr id="2" name="Google Shape;90;p18">
            <a:extLst>
              <a:ext uri="{FF2B5EF4-FFF2-40B4-BE49-F238E27FC236}">
                <a16:creationId xmlns:a16="http://schemas.microsoft.com/office/drawing/2014/main" id="{F2122DB0-30DA-3319-D4D9-F508525CAD41}"/>
              </a:ext>
            </a:extLst>
          </p:cNvPr>
          <p:cNvPicPr preferRelativeResize="0">
            <a:picLocks noChangeAspect="1"/>
          </p:cNvPicPr>
          <p:nvPr/>
        </p:nvPicPr>
        <p:blipFill>
          <a:blip r:embed="rId5">
            <a:alphaModFix/>
          </a:blip>
          <a:stretch>
            <a:fillRect/>
          </a:stretch>
        </p:blipFill>
        <p:spPr>
          <a:xfrm>
            <a:off x="4225851" y="1170124"/>
            <a:ext cx="4765500" cy="3574119"/>
          </a:xfrm>
          <a:prstGeom prst="rect">
            <a:avLst/>
          </a:prstGeom>
          <a:noFill/>
          <a:ln>
            <a:noFill/>
          </a:ln>
        </p:spPr>
      </p:pic>
      <p:pic>
        <p:nvPicPr>
          <p:cNvPr id="4" name="Google Shape;105;p20">
            <a:extLst>
              <a:ext uri="{FF2B5EF4-FFF2-40B4-BE49-F238E27FC236}">
                <a16:creationId xmlns:a16="http://schemas.microsoft.com/office/drawing/2014/main" id="{581EDF51-CFB0-82D3-4C2E-0704330F3387}"/>
              </a:ext>
            </a:extLst>
          </p:cNvPr>
          <p:cNvPicPr preferRelativeResize="0">
            <a:picLocks noChangeAspect="1"/>
          </p:cNvPicPr>
          <p:nvPr/>
        </p:nvPicPr>
        <p:blipFill>
          <a:blip r:embed="rId6">
            <a:alphaModFix/>
          </a:blip>
          <a:stretch>
            <a:fillRect/>
          </a:stretch>
        </p:blipFill>
        <p:spPr>
          <a:xfrm>
            <a:off x="4225851" y="1169932"/>
            <a:ext cx="4765500" cy="3574119"/>
          </a:xfrm>
          <a:prstGeom prst="rect">
            <a:avLst/>
          </a:prstGeom>
          <a:noFill/>
          <a:ln>
            <a:noFill/>
          </a:ln>
        </p:spPr>
      </p:pic>
    </p:spTree>
    <p:extLst>
      <p:ext uri="{BB962C8B-B14F-4D97-AF65-F5344CB8AC3E}">
        <p14:creationId xmlns:p14="http://schemas.microsoft.com/office/powerpoint/2010/main" val="2000178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
          <a:extLst>
            <a:ext uri="{FF2B5EF4-FFF2-40B4-BE49-F238E27FC236}">
              <a16:creationId xmlns:a16="http://schemas.microsoft.com/office/drawing/2014/main" id="{4CD0C893-ADF1-435A-1370-9DF1AACE3316}"/>
            </a:ext>
          </a:extLst>
        </p:cNvPr>
        <p:cNvGrpSpPr/>
        <p:nvPr/>
      </p:nvGrpSpPr>
      <p:grpSpPr>
        <a:xfrm>
          <a:off x="0" y="0"/>
          <a:ext cx="0" cy="0"/>
          <a:chOff x="0" y="0"/>
          <a:chExt cx="0" cy="0"/>
        </a:xfrm>
      </p:grpSpPr>
      <p:sp>
        <p:nvSpPr>
          <p:cNvPr id="146" name="Google Shape;146;p26">
            <a:extLst>
              <a:ext uri="{FF2B5EF4-FFF2-40B4-BE49-F238E27FC236}">
                <a16:creationId xmlns:a16="http://schemas.microsoft.com/office/drawing/2014/main" id="{390DF9F5-457A-E8E7-4C95-903D7908954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Presentation in three parts</a:t>
            </a:r>
            <a:endParaRPr sz="3200" dirty="0"/>
          </a:p>
        </p:txBody>
      </p:sp>
      <p:sp>
        <p:nvSpPr>
          <p:cNvPr id="147" name="Google Shape;147;p26">
            <a:extLst>
              <a:ext uri="{FF2B5EF4-FFF2-40B4-BE49-F238E27FC236}">
                <a16:creationId xmlns:a16="http://schemas.microsoft.com/office/drawing/2014/main" id="{1DAB60F9-5087-8F47-13B7-C362993B71AE}"/>
              </a:ext>
            </a:extLst>
          </p:cNvPr>
          <p:cNvSpPr txBox="1">
            <a:spLocks noGrp="1"/>
          </p:cNvSpPr>
          <p:nvPr>
            <p:ph type="body" idx="1"/>
          </p:nvPr>
        </p:nvSpPr>
        <p:spPr>
          <a:xfrm>
            <a:off x="311700" y="1170124"/>
            <a:ext cx="3914400" cy="4489458"/>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200" dirty="0">
                <a:solidFill>
                  <a:schemeClr val="bg2">
                    <a:lumMod val="75000"/>
                    <a:lumOff val="25000"/>
                  </a:schemeClr>
                </a:solidFill>
              </a:rPr>
              <a:t>- </a:t>
            </a:r>
            <a:r>
              <a:rPr lang="en-US" sz="2200" dirty="0">
                <a:solidFill>
                  <a:schemeClr val="bg2">
                    <a:lumMod val="75000"/>
                    <a:lumOff val="25000"/>
                  </a:schemeClr>
                </a:solidFill>
              </a:rPr>
              <a:t>Background on pink salmon and Indian River</a:t>
            </a:r>
          </a:p>
          <a:p>
            <a:pPr marL="0" lvl="0" indent="0" algn="l" rtl="0">
              <a:lnSpc>
                <a:spcPct val="100000"/>
              </a:lnSpc>
              <a:spcBef>
                <a:spcPts val="0"/>
              </a:spcBef>
              <a:spcAft>
                <a:spcPts val="0"/>
              </a:spcAft>
              <a:buNone/>
            </a:pPr>
            <a:endParaRPr lang="en-US" sz="2200" dirty="0">
              <a:solidFill>
                <a:schemeClr val="dk1"/>
              </a:solidFill>
            </a:endParaRPr>
          </a:p>
          <a:p>
            <a:pPr marL="0" lvl="0" indent="0" algn="l" rtl="0">
              <a:lnSpc>
                <a:spcPct val="100000"/>
              </a:lnSpc>
              <a:spcBef>
                <a:spcPts val="0"/>
              </a:spcBef>
              <a:spcAft>
                <a:spcPts val="0"/>
              </a:spcAft>
              <a:buNone/>
            </a:pPr>
            <a:r>
              <a:rPr lang="en-US" sz="2200" dirty="0">
                <a:solidFill>
                  <a:schemeClr val="dk1"/>
                </a:solidFill>
              </a:rPr>
              <a:t>- Question 1: Are abundances seen at Indian River unusual?</a:t>
            </a:r>
          </a:p>
          <a:p>
            <a:pPr marL="0" lvl="0" indent="0" algn="l" rtl="0">
              <a:lnSpc>
                <a:spcPct val="100000"/>
              </a:lnSpc>
              <a:spcBef>
                <a:spcPts val="0"/>
              </a:spcBef>
              <a:spcAft>
                <a:spcPts val="0"/>
              </a:spcAft>
              <a:buNone/>
            </a:pPr>
            <a:endParaRPr lang="en-US" sz="2200" dirty="0">
              <a:solidFill>
                <a:schemeClr val="dk1"/>
              </a:solidFill>
            </a:endParaRPr>
          </a:p>
          <a:p>
            <a:pPr marL="0" lvl="0" indent="0" algn="l" rtl="0">
              <a:lnSpc>
                <a:spcPct val="100000"/>
              </a:lnSpc>
              <a:spcBef>
                <a:spcPts val="0"/>
              </a:spcBef>
              <a:spcAft>
                <a:spcPts val="0"/>
              </a:spcAft>
              <a:buNone/>
            </a:pPr>
            <a:r>
              <a:rPr lang="en-US" sz="2200" dirty="0">
                <a:solidFill>
                  <a:schemeClr val="bg2">
                    <a:lumMod val="75000"/>
                    <a:lumOff val="25000"/>
                  </a:schemeClr>
                </a:solidFill>
              </a:rPr>
              <a:t>- Question 2: Are hatchery releases driving Indian River pink salmon abundance?</a:t>
            </a:r>
          </a:p>
          <a:p>
            <a:pPr marL="0" lvl="0" indent="0" algn="l" rtl="0">
              <a:lnSpc>
                <a:spcPct val="100000"/>
              </a:lnSpc>
              <a:spcBef>
                <a:spcPts val="0"/>
              </a:spcBef>
              <a:spcAft>
                <a:spcPts val="0"/>
              </a:spcAft>
              <a:buNone/>
            </a:pPr>
            <a:endParaRPr lang="en-US" sz="2400" dirty="0">
              <a:solidFill>
                <a:schemeClr val="dk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48" name="Google Shape;148;p26">
            <a:extLst>
              <a:ext uri="{FF2B5EF4-FFF2-40B4-BE49-F238E27FC236}">
                <a16:creationId xmlns:a16="http://schemas.microsoft.com/office/drawing/2014/main" id="{0C3715E5-61D2-D934-09B4-97C0B3648BBB}"/>
              </a:ext>
            </a:extLst>
          </p:cNvPr>
          <p:cNvPicPr preferRelativeResize="0"/>
          <p:nvPr/>
        </p:nvPicPr>
        <p:blipFill>
          <a:blip r:embed="rId3">
            <a:alphaModFix/>
          </a:blip>
          <a:stretch>
            <a:fillRect/>
          </a:stretch>
        </p:blipFill>
        <p:spPr>
          <a:xfrm rot="-5400000">
            <a:off x="4821762" y="574462"/>
            <a:ext cx="3573926" cy="4765251"/>
          </a:xfrm>
          <a:prstGeom prst="rect">
            <a:avLst/>
          </a:prstGeom>
          <a:noFill/>
          <a:ln>
            <a:noFill/>
          </a:ln>
        </p:spPr>
      </p:pic>
      <p:pic>
        <p:nvPicPr>
          <p:cNvPr id="149" name="Google Shape;149;p26">
            <a:extLst>
              <a:ext uri="{FF2B5EF4-FFF2-40B4-BE49-F238E27FC236}">
                <a16:creationId xmlns:a16="http://schemas.microsoft.com/office/drawing/2014/main" id="{43E0F7F8-61ED-51F8-4510-7512E9C2D1BD}"/>
              </a:ext>
            </a:extLst>
          </p:cNvPr>
          <p:cNvPicPr preferRelativeResize="0"/>
          <p:nvPr/>
        </p:nvPicPr>
        <p:blipFill>
          <a:blip r:embed="rId4">
            <a:alphaModFix/>
          </a:blip>
          <a:stretch>
            <a:fillRect/>
          </a:stretch>
        </p:blipFill>
        <p:spPr>
          <a:xfrm>
            <a:off x="4226100" y="1170125"/>
            <a:ext cx="4765499" cy="3574124"/>
          </a:xfrm>
          <a:prstGeom prst="rect">
            <a:avLst/>
          </a:prstGeom>
          <a:noFill/>
          <a:ln>
            <a:noFill/>
          </a:ln>
        </p:spPr>
      </p:pic>
      <p:pic>
        <p:nvPicPr>
          <p:cNvPr id="2" name="Google Shape;90;p18">
            <a:extLst>
              <a:ext uri="{FF2B5EF4-FFF2-40B4-BE49-F238E27FC236}">
                <a16:creationId xmlns:a16="http://schemas.microsoft.com/office/drawing/2014/main" id="{F15F28A9-AE03-77D5-26FC-E67A10C58472}"/>
              </a:ext>
            </a:extLst>
          </p:cNvPr>
          <p:cNvPicPr preferRelativeResize="0">
            <a:picLocks noChangeAspect="1"/>
          </p:cNvPicPr>
          <p:nvPr/>
        </p:nvPicPr>
        <p:blipFill>
          <a:blip r:embed="rId5">
            <a:alphaModFix/>
          </a:blip>
          <a:stretch>
            <a:fillRect/>
          </a:stretch>
        </p:blipFill>
        <p:spPr>
          <a:xfrm>
            <a:off x="4225851" y="1170124"/>
            <a:ext cx="4765500" cy="3574119"/>
          </a:xfrm>
          <a:prstGeom prst="rect">
            <a:avLst/>
          </a:prstGeom>
          <a:noFill/>
          <a:ln>
            <a:noFill/>
          </a:ln>
        </p:spPr>
      </p:pic>
      <p:pic>
        <p:nvPicPr>
          <p:cNvPr id="4" name="Google Shape;105;p20">
            <a:extLst>
              <a:ext uri="{FF2B5EF4-FFF2-40B4-BE49-F238E27FC236}">
                <a16:creationId xmlns:a16="http://schemas.microsoft.com/office/drawing/2014/main" id="{D3FE590F-109E-857A-1ED0-0E156CA891DE}"/>
              </a:ext>
            </a:extLst>
          </p:cNvPr>
          <p:cNvPicPr preferRelativeResize="0">
            <a:picLocks noChangeAspect="1"/>
          </p:cNvPicPr>
          <p:nvPr/>
        </p:nvPicPr>
        <p:blipFill>
          <a:blip r:embed="rId6">
            <a:alphaModFix/>
          </a:blip>
          <a:stretch>
            <a:fillRect/>
          </a:stretch>
        </p:blipFill>
        <p:spPr>
          <a:xfrm>
            <a:off x="4225851" y="1169932"/>
            <a:ext cx="4765500" cy="3574119"/>
          </a:xfrm>
          <a:prstGeom prst="rect">
            <a:avLst/>
          </a:prstGeom>
          <a:noFill/>
          <a:ln>
            <a:noFill/>
          </a:ln>
        </p:spPr>
      </p:pic>
    </p:spTree>
    <p:extLst>
      <p:ext uri="{BB962C8B-B14F-4D97-AF65-F5344CB8AC3E}">
        <p14:creationId xmlns:p14="http://schemas.microsoft.com/office/powerpoint/2010/main" val="3578367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Hyperabundance of endemic species</a:t>
            </a:r>
            <a:endParaRPr sz="3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
          <a:extLst>
            <a:ext uri="{FF2B5EF4-FFF2-40B4-BE49-F238E27FC236}">
              <a16:creationId xmlns:a16="http://schemas.microsoft.com/office/drawing/2014/main" id="{FC1339CD-F137-33AD-AC24-742DC93E2964}"/>
            </a:ext>
          </a:extLst>
        </p:cNvPr>
        <p:cNvGrpSpPr/>
        <p:nvPr/>
      </p:nvGrpSpPr>
      <p:grpSpPr>
        <a:xfrm>
          <a:off x="0" y="0"/>
          <a:ext cx="0" cy="0"/>
          <a:chOff x="0" y="0"/>
          <a:chExt cx="0" cy="0"/>
        </a:xfrm>
      </p:grpSpPr>
      <p:sp>
        <p:nvSpPr>
          <p:cNvPr id="146" name="Google Shape;146;p26">
            <a:extLst>
              <a:ext uri="{FF2B5EF4-FFF2-40B4-BE49-F238E27FC236}">
                <a16:creationId xmlns:a16="http://schemas.microsoft.com/office/drawing/2014/main" id="{16DD2641-5BBD-E0DA-6ABB-6E5572E0F1E5}"/>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Presentation in three parts</a:t>
            </a:r>
            <a:endParaRPr sz="3200" dirty="0"/>
          </a:p>
        </p:txBody>
      </p:sp>
      <p:sp>
        <p:nvSpPr>
          <p:cNvPr id="147" name="Google Shape;147;p26">
            <a:extLst>
              <a:ext uri="{FF2B5EF4-FFF2-40B4-BE49-F238E27FC236}">
                <a16:creationId xmlns:a16="http://schemas.microsoft.com/office/drawing/2014/main" id="{FF548BFD-B4D0-3613-2A7C-103F0D51EB39}"/>
              </a:ext>
            </a:extLst>
          </p:cNvPr>
          <p:cNvSpPr txBox="1">
            <a:spLocks noGrp="1"/>
          </p:cNvSpPr>
          <p:nvPr>
            <p:ph type="body" idx="1"/>
          </p:nvPr>
        </p:nvSpPr>
        <p:spPr>
          <a:xfrm>
            <a:off x="311700" y="1170124"/>
            <a:ext cx="3914400" cy="4489458"/>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200" dirty="0">
                <a:solidFill>
                  <a:schemeClr val="bg2">
                    <a:lumMod val="75000"/>
                    <a:lumOff val="25000"/>
                  </a:schemeClr>
                </a:solidFill>
              </a:rPr>
              <a:t>- </a:t>
            </a:r>
            <a:r>
              <a:rPr lang="en-US" sz="2200" dirty="0">
                <a:solidFill>
                  <a:schemeClr val="bg2">
                    <a:lumMod val="75000"/>
                    <a:lumOff val="25000"/>
                  </a:schemeClr>
                </a:solidFill>
              </a:rPr>
              <a:t>Background on pink salmon and Indian River</a:t>
            </a:r>
          </a:p>
          <a:p>
            <a:pPr marL="0" lvl="0" indent="0" algn="l" rtl="0">
              <a:lnSpc>
                <a:spcPct val="100000"/>
              </a:lnSpc>
              <a:spcBef>
                <a:spcPts val="0"/>
              </a:spcBef>
              <a:spcAft>
                <a:spcPts val="0"/>
              </a:spcAft>
              <a:buNone/>
            </a:pPr>
            <a:endParaRPr lang="en-US" sz="2200" dirty="0">
              <a:solidFill>
                <a:schemeClr val="bg2">
                  <a:lumMod val="75000"/>
                  <a:lumOff val="25000"/>
                </a:schemeClr>
              </a:solidFill>
            </a:endParaRPr>
          </a:p>
          <a:p>
            <a:pPr marL="0" lvl="0" indent="0" algn="l" rtl="0">
              <a:lnSpc>
                <a:spcPct val="100000"/>
              </a:lnSpc>
              <a:spcBef>
                <a:spcPts val="0"/>
              </a:spcBef>
              <a:spcAft>
                <a:spcPts val="0"/>
              </a:spcAft>
              <a:buNone/>
            </a:pPr>
            <a:r>
              <a:rPr lang="en-US" sz="2200" dirty="0">
                <a:solidFill>
                  <a:schemeClr val="bg2">
                    <a:lumMod val="75000"/>
                    <a:lumOff val="25000"/>
                  </a:schemeClr>
                </a:solidFill>
              </a:rPr>
              <a:t>- Question 1: Are abundances seen at Indian River unusual?</a:t>
            </a:r>
          </a:p>
          <a:p>
            <a:pPr marL="0" lvl="0" indent="0" algn="l" rtl="0">
              <a:lnSpc>
                <a:spcPct val="100000"/>
              </a:lnSpc>
              <a:spcBef>
                <a:spcPts val="0"/>
              </a:spcBef>
              <a:spcAft>
                <a:spcPts val="0"/>
              </a:spcAft>
              <a:buNone/>
            </a:pPr>
            <a:endParaRPr lang="en-US" sz="2200" dirty="0">
              <a:solidFill>
                <a:schemeClr val="dk1"/>
              </a:solidFill>
            </a:endParaRPr>
          </a:p>
          <a:p>
            <a:pPr marL="0" lvl="0" indent="0" algn="l" rtl="0">
              <a:lnSpc>
                <a:spcPct val="100000"/>
              </a:lnSpc>
              <a:spcBef>
                <a:spcPts val="0"/>
              </a:spcBef>
              <a:spcAft>
                <a:spcPts val="0"/>
              </a:spcAft>
              <a:buNone/>
            </a:pPr>
            <a:r>
              <a:rPr lang="en-US" sz="2200" dirty="0">
                <a:solidFill>
                  <a:schemeClr val="dk1"/>
                </a:solidFill>
              </a:rPr>
              <a:t>- Question 2: Are hatchery releases driving Indian River pink salmon abundance?</a:t>
            </a:r>
          </a:p>
          <a:p>
            <a:pPr marL="0" lvl="0" indent="0" algn="l" rtl="0">
              <a:lnSpc>
                <a:spcPct val="100000"/>
              </a:lnSpc>
              <a:spcBef>
                <a:spcPts val="0"/>
              </a:spcBef>
              <a:spcAft>
                <a:spcPts val="0"/>
              </a:spcAft>
              <a:buNone/>
            </a:pPr>
            <a:endParaRPr lang="en-US" sz="2400" dirty="0">
              <a:solidFill>
                <a:schemeClr val="dk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48" name="Google Shape;148;p26">
            <a:extLst>
              <a:ext uri="{FF2B5EF4-FFF2-40B4-BE49-F238E27FC236}">
                <a16:creationId xmlns:a16="http://schemas.microsoft.com/office/drawing/2014/main" id="{C4011BC8-5CFA-0A2B-A2C5-16F231759618}"/>
              </a:ext>
            </a:extLst>
          </p:cNvPr>
          <p:cNvPicPr preferRelativeResize="0"/>
          <p:nvPr/>
        </p:nvPicPr>
        <p:blipFill>
          <a:blip r:embed="rId3">
            <a:alphaModFix/>
          </a:blip>
          <a:stretch>
            <a:fillRect/>
          </a:stretch>
        </p:blipFill>
        <p:spPr>
          <a:xfrm rot="-5400000">
            <a:off x="4821762" y="574462"/>
            <a:ext cx="3573926" cy="4765251"/>
          </a:xfrm>
          <a:prstGeom prst="rect">
            <a:avLst/>
          </a:prstGeom>
          <a:noFill/>
          <a:ln>
            <a:noFill/>
          </a:ln>
        </p:spPr>
      </p:pic>
      <p:pic>
        <p:nvPicPr>
          <p:cNvPr id="149" name="Google Shape;149;p26">
            <a:extLst>
              <a:ext uri="{FF2B5EF4-FFF2-40B4-BE49-F238E27FC236}">
                <a16:creationId xmlns:a16="http://schemas.microsoft.com/office/drawing/2014/main" id="{3A280A2A-82DB-E1EF-43D6-58E23C83308B}"/>
              </a:ext>
            </a:extLst>
          </p:cNvPr>
          <p:cNvPicPr preferRelativeResize="0"/>
          <p:nvPr/>
        </p:nvPicPr>
        <p:blipFill>
          <a:blip r:embed="rId4">
            <a:alphaModFix/>
          </a:blip>
          <a:stretch>
            <a:fillRect/>
          </a:stretch>
        </p:blipFill>
        <p:spPr>
          <a:xfrm>
            <a:off x="4226100" y="1170125"/>
            <a:ext cx="4765499" cy="3574124"/>
          </a:xfrm>
          <a:prstGeom prst="rect">
            <a:avLst/>
          </a:prstGeom>
          <a:noFill/>
          <a:ln>
            <a:noFill/>
          </a:ln>
        </p:spPr>
      </p:pic>
      <p:pic>
        <p:nvPicPr>
          <p:cNvPr id="2" name="Google Shape;90;p18">
            <a:extLst>
              <a:ext uri="{FF2B5EF4-FFF2-40B4-BE49-F238E27FC236}">
                <a16:creationId xmlns:a16="http://schemas.microsoft.com/office/drawing/2014/main" id="{B7564B14-EB3D-8D1A-16CA-76E92CAB9E2F}"/>
              </a:ext>
            </a:extLst>
          </p:cNvPr>
          <p:cNvPicPr preferRelativeResize="0">
            <a:picLocks noChangeAspect="1"/>
          </p:cNvPicPr>
          <p:nvPr/>
        </p:nvPicPr>
        <p:blipFill>
          <a:blip r:embed="rId5">
            <a:alphaModFix/>
          </a:blip>
          <a:stretch>
            <a:fillRect/>
          </a:stretch>
        </p:blipFill>
        <p:spPr>
          <a:xfrm>
            <a:off x="4225851" y="1170124"/>
            <a:ext cx="4765500" cy="3574119"/>
          </a:xfrm>
          <a:prstGeom prst="rect">
            <a:avLst/>
          </a:prstGeom>
          <a:noFill/>
          <a:ln>
            <a:noFill/>
          </a:ln>
        </p:spPr>
      </p:pic>
      <p:pic>
        <p:nvPicPr>
          <p:cNvPr id="4" name="Google Shape;105;p20">
            <a:extLst>
              <a:ext uri="{FF2B5EF4-FFF2-40B4-BE49-F238E27FC236}">
                <a16:creationId xmlns:a16="http://schemas.microsoft.com/office/drawing/2014/main" id="{3C287986-4C6E-B850-704E-A8A1E513DD3C}"/>
              </a:ext>
            </a:extLst>
          </p:cNvPr>
          <p:cNvPicPr preferRelativeResize="0">
            <a:picLocks noChangeAspect="1"/>
          </p:cNvPicPr>
          <p:nvPr/>
        </p:nvPicPr>
        <p:blipFill>
          <a:blip r:embed="rId6">
            <a:alphaModFix/>
          </a:blip>
          <a:stretch>
            <a:fillRect/>
          </a:stretch>
        </p:blipFill>
        <p:spPr>
          <a:xfrm>
            <a:off x="4225851" y="1169932"/>
            <a:ext cx="4765500" cy="3574119"/>
          </a:xfrm>
          <a:prstGeom prst="rect">
            <a:avLst/>
          </a:prstGeom>
          <a:noFill/>
          <a:ln>
            <a:noFill/>
          </a:ln>
        </p:spPr>
      </p:pic>
    </p:spTree>
    <p:extLst>
      <p:ext uri="{BB962C8B-B14F-4D97-AF65-F5344CB8AC3E}">
        <p14:creationId xmlns:p14="http://schemas.microsoft.com/office/powerpoint/2010/main" val="3120153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6A6B61CD-F983-0FFE-CB7C-5C9F840F14C2}"/>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FD1ED9B2-1A49-310C-9944-2EB21D9F9275}"/>
              </a:ext>
            </a:extLst>
          </p:cNvPr>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Background</a:t>
            </a:r>
            <a:endParaRPr sz="3200" dirty="0"/>
          </a:p>
        </p:txBody>
      </p:sp>
    </p:spTree>
    <p:extLst>
      <p:ext uri="{BB962C8B-B14F-4D97-AF65-F5344CB8AC3E}">
        <p14:creationId xmlns:p14="http://schemas.microsoft.com/office/powerpoint/2010/main" val="2769374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
          <a:extLst>
            <a:ext uri="{FF2B5EF4-FFF2-40B4-BE49-F238E27FC236}">
              <a16:creationId xmlns:a16="http://schemas.microsoft.com/office/drawing/2014/main" id="{0391A7BA-92B6-6C56-549A-AF46BEDE8624}"/>
            </a:ext>
          </a:extLst>
        </p:cNvPr>
        <p:cNvGrpSpPr/>
        <p:nvPr/>
      </p:nvGrpSpPr>
      <p:grpSpPr>
        <a:xfrm>
          <a:off x="0" y="0"/>
          <a:ext cx="0" cy="0"/>
          <a:chOff x="0" y="0"/>
          <a:chExt cx="0" cy="0"/>
        </a:xfrm>
      </p:grpSpPr>
      <p:sp>
        <p:nvSpPr>
          <p:cNvPr id="146" name="Google Shape;146;p26">
            <a:extLst>
              <a:ext uri="{FF2B5EF4-FFF2-40B4-BE49-F238E27FC236}">
                <a16:creationId xmlns:a16="http://schemas.microsoft.com/office/drawing/2014/main" id="{E5068CB2-BAF8-4E98-6408-AEFD4E333BB2}"/>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Pink Salmon in Southeast Alaska</a:t>
            </a:r>
            <a:endParaRPr sz="3200"/>
          </a:p>
        </p:txBody>
      </p:sp>
      <p:pic>
        <p:nvPicPr>
          <p:cNvPr id="148" name="Google Shape;148;p26">
            <a:extLst>
              <a:ext uri="{FF2B5EF4-FFF2-40B4-BE49-F238E27FC236}">
                <a16:creationId xmlns:a16="http://schemas.microsoft.com/office/drawing/2014/main" id="{C9FE97A4-49D3-BE8A-2C06-931360B32A4B}"/>
              </a:ext>
            </a:extLst>
          </p:cNvPr>
          <p:cNvPicPr preferRelativeResize="0"/>
          <p:nvPr/>
        </p:nvPicPr>
        <p:blipFill>
          <a:blip r:embed="rId3">
            <a:alphaModFix/>
          </a:blip>
          <a:stretch>
            <a:fillRect/>
          </a:stretch>
        </p:blipFill>
        <p:spPr>
          <a:xfrm rot="-5400000">
            <a:off x="4821762" y="574462"/>
            <a:ext cx="3573926" cy="4765251"/>
          </a:xfrm>
          <a:prstGeom prst="rect">
            <a:avLst/>
          </a:prstGeom>
          <a:noFill/>
          <a:ln>
            <a:noFill/>
          </a:ln>
        </p:spPr>
      </p:pic>
      <p:pic>
        <p:nvPicPr>
          <p:cNvPr id="149" name="Google Shape;149;p26">
            <a:extLst>
              <a:ext uri="{FF2B5EF4-FFF2-40B4-BE49-F238E27FC236}">
                <a16:creationId xmlns:a16="http://schemas.microsoft.com/office/drawing/2014/main" id="{F5EFF7FB-C298-E275-19F9-879E25F6E2CB}"/>
              </a:ext>
            </a:extLst>
          </p:cNvPr>
          <p:cNvPicPr preferRelativeResize="0"/>
          <p:nvPr/>
        </p:nvPicPr>
        <p:blipFill>
          <a:blip r:embed="rId4">
            <a:alphaModFix/>
          </a:blip>
          <a:stretch>
            <a:fillRect/>
          </a:stretch>
        </p:blipFill>
        <p:spPr>
          <a:xfrm>
            <a:off x="4225852" y="1170124"/>
            <a:ext cx="4765499" cy="3574124"/>
          </a:xfrm>
          <a:prstGeom prst="rect">
            <a:avLst/>
          </a:prstGeom>
          <a:noFill/>
          <a:ln>
            <a:noFill/>
          </a:ln>
        </p:spPr>
      </p:pic>
      <p:sp>
        <p:nvSpPr>
          <p:cNvPr id="2" name="TextBox 1">
            <a:extLst>
              <a:ext uri="{FF2B5EF4-FFF2-40B4-BE49-F238E27FC236}">
                <a16:creationId xmlns:a16="http://schemas.microsoft.com/office/drawing/2014/main" id="{C9D8BFA1-BE9C-087E-A704-6086EC9C0F92}"/>
              </a:ext>
            </a:extLst>
          </p:cNvPr>
          <p:cNvSpPr txBox="1"/>
          <p:nvPr/>
        </p:nvSpPr>
        <p:spPr>
          <a:xfrm>
            <a:off x="5541818" y="4896450"/>
            <a:ext cx="3602182" cy="230832"/>
          </a:xfrm>
          <a:prstGeom prst="rect">
            <a:avLst/>
          </a:prstGeom>
          <a:noFill/>
        </p:spPr>
        <p:txBody>
          <a:bodyPr wrap="square" rtlCol="0">
            <a:spAutoFit/>
          </a:bodyPr>
          <a:lstStyle/>
          <a:p>
            <a:pPr algn="r"/>
            <a:r>
              <a:rPr lang="en-US" sz="900" dirty="0">
                <a:solidFill>
                  <a:schemeClr val="tx1">
                    <a:lumMod val="85000"/>
                  </a:schemeClr>
                </a:solidFill>
              </a:rPr>
              <a:t>Credit: National Parks Gallery</a:t>
            </a:r>
          </a:p>
        </p:txBody>
      </p:sp>
    </p:spTree>
    <p:extLst>
      <p:ext uri="{BB962C8B-B14F-4D97-AF65-F5344CB8AC3E}">
        <p14:creationId xmlns:p14="http://schemas.microsoft.com/office/powerpoint/2010/main" val="2264643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
          <a:extLst>
            <a:ext uri="{FF2B5EF4-FFF2-40B4-BE49-F238E27FC236}">
              <a16:creationId xmlns:a16="http://schemas.microsoft.com/office/drawing/2014/main" id="{BBED49E6-B644-321E-D586-248C52234CC2}"/>
            </a:ext>
          </a:extLst>
        </p:cNvPr>
        <p:cNvGrpSpPr/>
        <p:nvPr/>
      </p:nvGrpSpPr>
      <p:grpSpPr>
        <a:xfrm>
          <a:off x="0" y="0"/>
          <a:ext cx="0" cy="0"/>
          <a:chOff x="0" y="0"/>
          <a:chExt cx="0" cy="0"/>
        </a:xfrm>
      </p:grpSpPr>
      <p:sp>
        <p:nvSpPr>
          <p:cNvPr id="146" name="Google Shape;146;p26">
            <a:extLst>
              <a:ext uri="{FF2B5EF4-FFF2-40B4-BE49-F238E27FC236}">
                <a16:creationId xmlns:a16="http://schemas.microsoft.com/office/drawing/2014/main" id="{E6156C78-C7A4-FCD2-3C17-83CA9A365DEE}"/>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Pink Salmon in Southeast Alaska</a:t>
            </a:r>
            <a:endParaRPr sz="3200"/>
          </a:p>
        </p:txBody>
      </p:sp>
      <p:sp>
        <p:nvSpPr>
          <p:cNvPr id="147" name="Google Shape;147;p26">
            <a:extLst>
              <a:ext uri="{FF2B5EF4-FFF2-40B4-BE49-F238E27FC236}">
                <a16:creationId xmlns:a16="http://schemas.microsoft.com/office/drawing/2014/main" id="{DC2B9BD0-8274-B13B-433F-8ABBEA166F92}"/>
              </a:ext>
            </a:extLst>
          </p:cNvPr>
          <p:cNvSpPr txBox="1">
            <a:spLocks noGrp="1"/>
          </p:cNvSpPr>
          <p:nvPr>
            <p:ph type="body" idx="1"/>
          </p:nvPr>
        </p:nvSpPr>
        <p:spPr>
          <a:xfrm>
            <a:off x="311700" y="1484450"/>
            <a:ext cx="3914400" cy="4125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dk1"/>
                </a:solidFill>
              </a:rPr>
              <a:t>- Very abundant, most numerous salmon species in the region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48" name="Google Shape;148;p26">
            <a:extLst>
              <a:ext uri="{FF2B5EF4-FFF2-40B4-BE49-F238E27FC236}">
                <a16:creationId xmlns:a16="http://schemas.microsoft.com/office/drawing/2014/main" id="{896676BC-9B5C-A8D3-9D7A-2A1856BE735F}"/>
              </a:ext>
            </a:extLst>
          </p:cNvPr>
          <p:cNvPicPr preferRelativeResize="0"/>
          <p:nvPr/>
        </p:nvPicPr>
        <p:blipFill>
          <a:blip r:embed="rId3">
            <a:alphaModFix/>
          </a:blip>
          <a:stretch>
            <a:fillRect/>
          </a:stretch>
        </p:blipFill>
        <p:spPr>
          <a:xfrm rot="-5400000">
            <a:off x="4821762" y="574462"/>
            <a:ext cx="3573926" cy="4765251"/>
          </a:xfrm>
          <a:prstGeom prst="rect">
            <a:avLst/>
          </a:prstGeom>
          <a:noFill/>
          <a:ln>
            <a:noFill/>
          </a:ln>
        </p:spPr>
      </p:pic>
      <p:pic>
        <p:nvPicPr>
          <p:cNvPr id="149" name="Google Shape;149;p26">
            <a:extLst>
              <a:ext uri="{FF2B5EF4-FFF2-40B4-BE49-F238E27FC236}">
                <a16:creationId xmlns:a16="http://schemas.microsoft.com/office/drawing/2014/main" id="{8B4842D3-2D3B-4E6D-FF28-EADEC3B84FE1}"/>
              </a:ext>
            </a:extLst>
          </p:cNvPr>
          <p:cNvPicPr preferRelativeResize="0"/>
          <p:nvPr/>
        </p:nvPicPr>
        <p:blipFill>
          <a:blip r:embed="rId4">
            <a:alphaModFix/>
          </a:blip>
          <a:stretch>
            <a:fillRect/>
          </a:stretch>
        </p:blipFill>
        <p:spPr>
          <a:xfrm>
            <a:off x="4226100" y="1170125"/>
            <a:ext cx="4765499" cy="3574124"/>
          </a:xfrm>
          <a:prstGeom prst="rect">
            <a:avLst/>
          </a:prstGeom>
          <a:noFill/>
          <a:ln>
            <a:noFill/>
          </a:ln>
        </p:spPr>
      </p:pic>
    </p:spTree>
    <p:extLst>
      <p:ext uri="{BB962C8B-B14F-4D97-AF65-F5344CB8AC3E}">
        <p14:creationId xmlns:p14="http://schemas.microsoft.com/office/powerpoint/2010/main" val="2406047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
          <a:extLst>
            <a:ext uri="{FF2B5EF4-FFF2-40B4-BE49-F238E27FC236}">
              <a16:creationId xmlns:a16="http://schemas.microsoft.com/office/drawing/2014/main" id="{1DB9DF62-170B-6DAA-02B0-1A00A108EF3A}"/>
            </a:ext>
          </a:extLst>
        </p:cNvPr>
        <p:cNvGrpSpPr/>
        <p:nvPr/>
      </p:nvGrpSpPr>
      <p:grpSpPr>
        <a:xfrm>
          <a:off x="0" y="0"/>
          <a:ext cx="0" cy="0"/>
          <a:chOff x="0" y="0"/>
          <a:chExt cx="0" cy="0"/>
        </a:xfrm>
      </p:grpSpPr>
      <p:sp>
        <p:nvSpPr>
          <p:cNvPr id="146" name="Google Shape;146;p26">
            <a:extLst>
              <a:ext uri="{FF2B5EF4-FFF2-40B4-BE49-F238E27FC236}">
                <a16:creationId xmlns:a16="http://schemas.microsoft.com/office/drawing/2014/main" id="{BE7F69E9-27E2-03C3-3DB3-35809FE47E0B}"/>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Pink Salmon in Southeast Alaska</a:t>
            </a:r>
            <a:endParaRPr sz="3200"/>
          </a:p>
        </p:txBody>
      </p:sp>
      <p:sp>
        <p:nvSpPr>
          <p:cNvPr id="147" name="Google Shape;147;p26">
            <a:extLst>
              <a:ext uri="{FF2B5EF4-FFF2-40B4-BE49-F238E27FC236}">
                <a16:creationId xmlns:a16="http://schemas.microsoft.com/office/drawing/2014/main" id="{B5C21990-E391-A856-9D04-ABC016948E42}"/>
              </a:ext>
            </a:extLst>
          </p:cNvPr>
          <p:cNvSpPr txBox="1">
            <a:spLocks noGrp="1"/>
          </p:cNvSpPr>
          <p:nvPr>
            <p:ph type="body" idx="1"/>
          </p:nvPr>
        </p:nvSpPr>
        <p:spPr>
          <a:xfrm>
            <a:off x="311700" y="1484450"/>
            <a:ext cx="3914400" cy="4125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dk1"/>
                </a:solidFill>
              </a:rPr>
              <a:t>- Very abundant, most numerous salmon species in the region</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lnSpc>
                <a:spcPct val="100000"/>
              </a:lnSpc>
              <a:spcBef>
                <a:spcPts val="0"/>
              </a:spcBef>
              <a:spcAft>
                <a:spcPts val="0"/>
              </a:spcAft>
              <a:buNone/>
            </a:pPr>
            <a:r>
              <a:rPr lang="en" sz="2400" dirty="0">
                <a:solidFill>
                  <a:schemeClr val="dk1"/>
                </a:solidFill>
              </a:rPr>
              <a:t>- High rates of straying relative to other salmon species</a:t>
            </a:r>
            <a:endParaRPr sz="2400" dirty="0">
              <a:solidFill>
                <a:schemeClr val="dk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48" name="Google Shape;148;p26">
            <a:extLst>
              <a:ext uri="{FF2B5EF4-FFF2-40B4-BE49-F238E27FC236}">
                <a16:creationId xmlns:a16="http://schemas.microsoft.com/office/drawing/2014/main" id="{3BA45B0F-509A-731E-C7F4-7D8AF16D623C}"/>
              </a:ext>
            </a:extLst>
          </p:cNvPr>
          <p:cNvPicPr preferRelativeResize="0"/>
          <p:nvPr/>
        </p:nvPicPr>
        <p:blipFill>
          <a:blip r:embed="rId3">
            <a:alphaModFix/>
          </a:blip>
          <a:stretch>
            <a:fillRect/>
          </a:stretch>
        </p:blipFill>
        <p:spPr>
          <a:xfrm rot="-5400000">
            <a:off x="4821762" y="574462"/>
            <a:ext cx="3573926" cy="4765251"/>
          </a:xfrm>
          <a:prstGeom prst="rect">
            <a:avLst/>
          </a:prstGeom>
          <a:noFill/>
          <a:ln>
            <a:noFill/>
          </a:ln>
        </p:spPr>
      </p:pic>
      <p:pic>
        <p:nvPicPr>
          <p:cNvPr id="149" name="Google Shape;149;p26">
            <a:extLst>
              <a:ext uri="{FF2B5EF4-FFF2-40B4-BE49-F238E27FC236}">
                <a16:creationId xmlns:a16="http://schemas.microsoft.com/office/drawing/2014/main" id="{86AF71FF-0B80-6762-1E4A-ECDF1DF9ECC1}"/>
              </a:ext>
            </a:extLst>
          </p:cNvPr>
          <p:cNvPicPr preferRelativeResize="0"/>
          <p:nvPr/>
        </p:nvPicPr>
        <p:blipFill>
          <a:blip r:embed="rId4">
            <a:alphaModFix/>
          </a:blip>
          <a:stretch>
            <a:fillRect/>
          </a:stretch>
        </p:blipFill>
        <p:spPr>
          <a:xfrm>
            <a:off x="4226100" y="1170125"/>
            <a:ext cx="4765499" cy="3574124"/>
          </a:xfrm>
          <a:prstGeom prst="rect">
            <a:avLst/>
          </a:prstGeom>
          <a:noFill/>
          <a:ln>
            <a:noFill/>
          </a:ln>
        </p:spPr>
      </p:pic>
    </p:spTree>
    <p:extLst>
      <p:ext uri="{BB962C8B-B14F-4D97-AF65-F5344CB8AC3E}">
        <p14:creationId xmlns:p14="http://schemas.microsoft.com/office/powerpoint/2010/main" val="1968745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1">
          <a:extLst>
            <a:ext uri="{FF2B5EF4-FFF2-40B4-BE49-F238E27FC236}">
              <a16:creationId xmlns:a16="http://schemas.microsoft.com/office/drawing/2014/main" id="{76AA3DBF-E80C-B05D-F047-E18180FD9CA5}"/>
            </a:ext>
          </a:extLst>
        </p:cNvPr>
        <p:cNvGrpSpPr/>
        <p:nvPr/>
      </p:nvGrpSpPr>
      <p:grpSpPr>
        <a:xfrm>
          <a:off x="0" y="0"/>
          <a:ext cx="0" cy="0"/>
          <a:chOff x="0" y="0"/>
          <a:chExt cx="0" cy="0"/>
        </a:xfrm>
      </p:grpSpPr>
      <p:sp>
        <p:nvSpPr>
          <p:cNvPr id="172" name="Google Shape;172;p30">
            <a:extLst>
              <a:ext uri="{FF2B5EF4-FFF2-40B4-BE49-F238E27FC236}">
                <a16:creationId xmlns:a16="http://schemas.microsoft.com/office/drawing/2014/main" id="{D724FD52-9079-FB5E-A22E-E1E03CA6167B}"/>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Pink Salmon in population data</a:t>
            </a:r>
            <a:endParaRPr sz="3200" dirty="0"/>
          </a:p>
        </p:txBody>
      </p:sp>
      <p:pic>
        <p:nvPicPr>
          <p:cNvPr id="173" name="Google Shape;173;p30">
            <a:extLst>
              <a:ext uri="{FF2B5EF4-FFF2-40B4-BE49-F238E27FC236}">
                <a16:creationId xmlns:a16="http://schemas.microsoft.com/office/drawing/2014/main" id="{4CA672B1-2B21-50C3-E699-1AF929E13C99}"/>
              </a:ext>
            </a:extLst>
          </p:cNvPr>
          <p:cNvPicPr preferRelativeResize="0">
            <a:picLocks noChangeAspect="1"/>
          </p:cNvPicPr>
          <p:nvPr/>
        </p:nvPicPr>
        <p:blipFill>
          <a:blip r:embed="rId3">
            <a:alphaModFix/>
          </a:blip>
          <a:stretch>
            <a:fillRect/>
          </a:stretch>
        </p:blipFill>
        <p:spPr>
          <a:xfrm>
            <a:off x="5932625" y="1153980"/>
            <a:ext cx="2763700" cy="3684933"/>
          </a:xfrm>
          <a:prstGeom prst="rect">
            <a:avLst/>
          </a:prstGeom>
          <a:noFill/>
          <a:ln>
            <a:noFill/>
          </a:ln>
        </p:spPr>
      </p:pic>
      <p:sp>
        <p:nvSpPr>
          <p:cNvPr id="174" name="Google Shape;174;p30">
            <a:extLst>
              <a:ext uri="{FF2B5EF4-FFF2-40B4-BE49-F238E27FC236}">
                <a16:creationId xmlns:a16="http://schemas.microsoft.com/office/drawing/2014/main" id="{D29E1BD2-06EB-2C65-E957-24021C0BA7A4}"/>
              </a:ext>
            </a:extLst>
          </p:cNvPr>
          <p:cNvSpPr txBox="1">
            <a:spLocks noGrp="1"/>
          </p:cNvSpPr>
          <p:nvPr>
            <p:ph type="body" idx="1"/>
          </p:nvPr>
        </p:nvSpPr>
        <p:spPr>
          <a:xfrm>
            <a:off x="311700" y="1017725"/>
            <a:ext cx="5542200" cy="4295493"/>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dk1"/>
                </a:solidFill>
              </a:rPr>
              <a:t>Alaska Dept of Fish Game </a:t>
            </a:r>
            <a:endParaRPr lang="en-US" sz="2400" dirty="0">
              <a:solidFill>
                <a:schemeClr val="dk1"/>
              </a:solidFill>
            </a:endParaRPr>
          </a:p>
          <a:p>
            <a:pPr marL="419100" lvl="0" indent="-342900" algn="l" rtl="0">
              <a:lnSpc>
                <a:spcPct val="100000"/>
              </a:lnSpc>
              <a:spcBef>
                <a:spcPts val="0"/>
              </a:spcBef>
              <a:spcAft>
                <a:spcPts val="0"/>
              </a:spcAft>
              <a:buClr>
                <a:schemeClr val="dk1"/>
              </a:buClr>
              <a:buSzPts val="2400"/>
              <a:buFontTx/>
              <a:buChar char="-"/>
            </a:pPr>
            <a:r>
              <a:rPr lang="en-US" sz="2400" dirty="0">
                <a:solidFill>
                  <a:schemeClr val="dk1"/>
                </a:solidFill>
              </a:rPr>
              <a:t>Fixed wing aircraft survey monitoring escapement</a:t>
            </a:r>
          </a:p>
          <a:p>
            <a:pPr marL="419100" lvl="0" indent="-342900" algn="l" rtl="0">
              <a:lnSpc>
                <a:spcPct val="100000"/>
              </a:lnSpc>
              <a:spcBef>
                <a:spcPts val="0"/>
              </a:spcBef>
              <a:spcAft>
                <a:spcPts val="0"/>
              </a:spcAft>
              <a:buClr>
                <a:schemeClr val="dk1"/>
              </a:buClr>
              <a:buSzPts val="2400"/>
              <a:buFontTx/>
              <a:buChar char="-"/>
            </a:pPr>
            <a:endParaRPr sz="2400" dirty="0">
              <a:solidFill>
                <a:schemeClr val="dk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2052950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1">
          <a:extLst>
            <a:ext uri="{FF2B5EF4-FFF2-40B4-BE49-F238E27FC236}">
              <a16:creationId xmlns:a16="http://schemas.microsoft.com/office/drawing/2014/main" id="{BBB2E807-C655-E7C5-1555-7459620789FD}"/>
            </a:ext>
          </a:extLst>
        </p:cNvPr>
        <p:cNvGrpSpPr/>
        <p:nvPr/>
      </p:nvGrpSpPr>
      <p:grpSpPr>
        <a:xfrm>
          <a:off x="0" y="0"/>
          <a:ext cx="0" cy="0"/>
          <a:chOff x="0" y="0"/>
          <a:chExt cx="0" cy="0"/>
        </a:xfrm>
      </p:grpSpPr>
      <p:sp>
        <p:nvSpPr>
          <p:cNvPr id="172" name="Google Shape;172;p30">
            <a:extLst>
              <a:ext uri="{FF2B5EF4-FFF2-40B4-BE49-F238E27FC236}">
                <a16:creationId xmlns:a16="http://schemas.microsoft.com/office/drawing/2014/main" id="{63E133FB-92AC-5557-1C27-E061528CAB73}"/>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Pink Salmon in population data</a:t>
            </a:r>
            <a:endParaRPr sz="3200" dirty="0"/>
          </a:p>
        </p:txBody>
      </p:sp>
      <p:pic>
        <p:nvPicPr>
          <p:cNvPr id="173" name="Google Shape;173;p30">
            <a:extLst>
              <a:ext uri="{FF2B5EF4-FFF2-40B4-BE49-F238E27FC236}">
                <a16:creationId xmlns:a16="http://schemas.microsoft.com/office/drawing/2014/main" id="{DA583E60-D18D-5B5B-F1B9-400ACD0BD9D1}"/>
              </a:ext>
            </a:extLst>
          </p:cNvPr>
          <p:cNvPicPr preferRelativeResize="0">
            <a:picLocks noChangeAspect="1"/>
          </p:cNvPicPr>
          <p:nvPr/>
        </p:nvPicPr>
        <p:blipFill>
          <a:blip r:embed="rId3">
            <a:alphaModFix/>
          </a:blip>
          <a:stretch>
            <a:fillRect/>
          </a:stretch>
        </p:blipFill>
        <p:spPr>
          <a:xfrm>
            <a:off x="5932625" y="1153980"/>
            <a:ext cx="2763700" cy="3684933"/>
          </a:xfrm>
          <a:prstGeom prst="rect">
            <a:avLst/>
          </a:prstGeom>
          <a:noFill/>
          <a:ln>
            <a:noFill/>
          </a:ln>
        </p:spPr>
      </p:pic>
      <p:sp>
        <p:nvSpPr>
          <p:cNvPr id="174" name="Google Shape;174;p30">
            <a:extLst>
              <a:ext uri="{FF2B5EF4-FFF2-40B4-BE49-F238E27FC236}">
                <a16:creationId xmlns:a16="http://schemas.microsoft.com/office/drawing/2014/main" id="{82309E50-DAB4-E0B1-966D-882F986C6D96}"/>
              </a:ext>
            </a:extLst>
          </p:cNvPr>
          <p:cNvSpPr txBox="1">
            <a:spLocks noGrp="1"/>
          </p:cNvSpPr>
          <p:nvPr>
            <p:ph type="body" idx="1"/>
          </p:nvPr>
        </p:nvSpPr>
        <p:spPr>
          <a:xfrm>
            <a:off x="311700" y="1017725"/>
            <a:ext cx="5542200" cy="4295493"/>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dk1"/>
                </a:solidFill>
              </a:rPr>
              <a:t>Alaska Dept of Fish Game </a:t>
            </a:r>
            <a:endParaRPr lang="en-US" sz="2400" dirty="0">
              <a:solidFill>
                <a:schemeClr val="dk1"/>
              </a:solidFill>
            </a:endParaRPr>
          </a:p>
          <a:p>
            <a:pPr marL="419100" lvl="0" indent="-342900" algn="l" rtl="0">
              <a:lnSpc>
                <a:spcPct val="100000"/>
              </a:lnSpc>
              <a:spcBef>
                <a:spcPts val="0"/>
              </a:spcBef>
              <a:spcAft>
                <a:spcPts val="0"/>
              </a:spcAft>
              <a:buClr>
                <a:schemeClr val="dk1"/>
              </a:buClr>
              <a:buSzPts val="2400"/>
              <a:buFontTx/>
              <a:buChar char="-"/>
            </a:pPr>
            <a:r>
              <a:rPr lang="en-US" sz="2400" dirty="0">
                <a:solidFill>
                  <a:schemeClr val="dk1"/>
                </a:solidFill>
              </a:rPr>
              <a:t>Fixed wing aircraft survey monitoring escapement</a:t>
            </a:r>
          </a:p>
          <a:p>
            <a:pPr marL="419100" lvl="0" indent="-342900" algn="l" rtl="0">
              <a:lnSpc>
                <a:spcPct val="100000"/>
              </a:lnSpc>
              <a:spcBef>
                <a:spcPts val="0"/>
              </a:spcBef>
              <a:spcAft>
                <a:spcPts val="0"/>
              </a:spcAft>
              <a:buClr>
                <a:schemeClr val="dk1"/>
              </a:buClr>
              <a:buSzPts val="2400"/>
              <a:buFontTx/>
              <a:buChar char="-"/>
            </a:pPr>
            <a:endParaRPr sz="2400" dirty="0">
              <a:solidFill>
                <a:schemeClr val="dk1"/>
              </a:solidFill>
            </a:endParaRPr>
          </a:p>
          <a:p>
            <a:pPr marL="419100" lvl="0" indent="-342900" algn="l" rtl="0">
              <a:lnSpc>
                <a:spcPct val="100000"/>
              </a:lnSpc>
              <a:spcBef>
                <a:spcPts val="0"/>
              </a:spcBef>
              <a:spcAft>
                <a:spcPts val="0"/>
              </a:spcAft>
              <a:buClr>
                <a:schemeClr val="dk1"/>
              </a:buClr>
              <a:buSzPts val="2400"/>
              <a:buFontTx/>
              <a:buChar char="-"/>
            </a:pPr>
            <a:r>
              <a:rPr lang="en" sz="2400" dirty="0">
                <a:solidFill>
                  <a:schemeClr val="dk1"/>
                </a:solidFill>
              </a:rPr>
              <a:t>714 pink salmon index streams in SE Alaska</a:t>
            </a:r>
          </a:p>
          <a:p>
            <a:pPr marL="533400" lvl="1" indent="0">
              <a:lnSpc>
                <a:spcPct val="100000"/>
              </a:lnSpc>
              <a:buClr>
                <a:schemeClr val="dk1"/>
              </a:buClr>
              <a:buSzPts val="2400"/>
              <a:buNone/>
            </a:pPr>
            <a:r>
              <a:rPr lang="en" sz="2200" dirty="0">
                <a:solidFill>
                  <a:schemeClr val="dk1"/>
                </a:solidFill>
              </a:rPr>
              <a:t> 	</a:t>
            </a:r>
            <a:endParaRPr lang="en-US" sz="2400" dirty="0">
              <a:solidFill>
                <a:schemeClr val="dk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2284215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1">
          <a:extLst>
            <a:ext uri="{FF2B5EF4-FFF2-40B4-BE49-F238E27FC236}">
              <a16:creationId xmlns:a16="http://schemas.microsoft.com/office/drawing/2014/main" id="{06FB3E14-F437-4A28-96C2-52EF6507CA89}"/>
            </a:ext>
          </a:extLst>
        </p:cNvPr>
        <p:cNvGrpSpPr/>
        <p:nvPr/>
      </p:nvGrpSpPr>
      <p:grpSpPr>
        <a:xfrm>
          <a:off x="0" y="0"/>
          <a:ext cx="0" cy="0"/>
          <a:chOff x="0" y="0"/>
          <a:chExt cx="0" cy="0"/>
        </a:xfrm>
      </p:grpSpPr>
      <p:sp>
        <p:nvSpPr>
          <p:cNvPr id="172" name="Google Shape;172;p30">
            <a:extLst>
              <a:ext uri="{FF2B5EF4-FFF2-40B4-BE49-F238E27FC236}">
                <a16:creationId xmlns:a16="http://schemas.microsoft.com/office/drawing/2014/main" id="{D7194E59-9C56-6875-419A-D798F6110A54}"/>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Pink Salmon in population data</a:t>
            </a:r>
            <a:endParaRPr sz="3200" dirty="0"/>
          </a:p>
        </p:txBody>
      </p:sp>
      <p:pic>
        <p:nvPicPr>
          <p:cNvPr id="173" name="Google Shape;173;p30">
            <a:extLst>
              <a:ext uri="{FF2B5EF4-FFF2-40B4-BE49-F238E27FC236}">
                <a16:creationId xmlns:a16="http://schemas.microsoft.com/office/drawing/2014/main" id="{4CFB7E70-42BA-F8AE-C0DD-2065D5458E26}"/>
              </a:ext>
            </a:extLst>
          </p:cNvPr>
          <p:cNvPicPr preferRelativeResize="0">
            <a:picLocks noChangeAspect="1"/>
          </p:cNvPicPr>
          <p:nvPr/>
        </p:nvPicPr>
        <p:blipFill>
          <a:blip r:embed="rId3">
            <a:alphaModFix/>
          </a:blip>
          <a:stretch>
            <a:fillRect/>
          </a:stretch>
        </p:blipFill>
        <p:spPr>
          <a:xfrm>
            <a:off x="5932625" y="1153980"/>
            <a:ext cx="2763700" cy="3684933"/>
          </a:xfrm>
          <a:prstGeom prst="rect">
            <a:avLst/>
          </a:prstGeom>
          <a:noFill/>
          <a:ln>
            <a:noFill/>
          </a:ln>
        </p:spPr>
      </p:pic>
      <p:sp>
        <p:nvSpPr>
          <p:cNvPr id="174" name="Google Shape;174;p30">
            <a:extLst>
              <a:ext uri="{FF2B5EF4-FFF2-40B4-BE49-F238E27FC236}">
                <a16:creationId xmlns:a16="http://schemas.microsoft.com/office/drawing/2014/main" id="{799390EE-E1A4-1C6F-B3EE-C0ADA0621738}"/>
              </a:ext>
            </a:extLst>
          </p:cNvPr>
          <p:cNvSpPr txBox="1">
            <a:spLocks noGrp="1"/>
          </p:cNvSpPr>
          <p:nvPr>
            <p:ph type="body" idx="1"/>
          </p:nvPr>
        </p:nvSpPr>
        <p:spPr>
          <a:xfrm>
            <a:off x="311700" y="1017725"/>
            <a:ext cx="5542200" cy="4295493"/>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dk1"/>
                </a:solidFill>
              </a:rPr>
              <a:t>Alaska Dept of Fish Game </a:t>
            </a:r>
            <a:endParaRPr lang="en-US" sz="2400" dirty="0">
              <a:solidFill>
                <a:schemeClr val="dk1"/>
              </a:solidFill>
            </a:endParaRPr>
          </a:p>
          <a:p>
            <a:pPr marL="419100" lvl="0" indent="-342900" algn="l" rtl="0">
              <a:lnSpc>
                <a:spcPct val="100000"/>
              </a:lnSpc>
              <a:spcBef>
                <a:spcPts val="0"/>
              </a:spcBef>
              <a:spcAft>
                <a:spcPts val="0"/>
              </a:spcAft>
              <a:buClr>
                <a:schemeClr val="dk1"/>
              </a:buClr>
              <a:buSzPts val="2400"/>
              <a:buFontTx/>
              <a:buChar char="-"/>
            </a:pPr>
            <a:r>
              <a:rPr lang="en-US" sz="2400" dirty="0">
                <a:solidFill>
                  <a:schemeClr val="dk1"/>
                </a:solidFill>
              </a:rPr>
              <a:t>Fixed wing aircraft survey monitoring escapement</a:t>
            </a:r>
          </a:p>
          <a:p>
            <a:pPr marL="419100" lvl="0" indent="-342900" algn="l" rtl="0">
              <a:lnSpc>
                <a:spcPct val="100000"/>
              </a:lnSpc>
              <a:spcBef>
                <a:spcPts val="0"/>
              </a:spcBef>
              <a:spcAft>
                <a:spcPts val="0"/>
              </a:spcAft>
              <a:buClr>
                <a:schemeClr val="dk1"/>
              </a:buClr>
              <a:buSzPts val="2400"/>
              <a:buFontTx/>
              <a:buChar char="-"/>
            </a:pPr>
            <a:endParaRPr sz="2400" dirty="0">
              <a:solidFill>
                <a:schemeClr val="dk1"/>
              </a:solidFill>
            </a:endParaRPr>
          </a:p>
          <a:p>
            <a:pPr marL="419100" lvl="0" indent="-342900" algn="l" rtl="0">
              <a:lnSpc>
                <a:spcPct val="100000"/>
              </a:lnSpc>
              <a:spcBef>
                <a:spcPts val="0"/>
              </a:spcBef>
              <a:spcAft>
                <a:spcPts val="0"/>
              </a:spcAft>
              <a:buClr>
                <a:schemeClr val="dk1"/>
              </a:buClr>
              <a:buSzPts val="2400"/>
              <a:buFontTx/>
              <a:buChar char="-"/>
            </a:pPr>
            <a:r>
              <a:rPr lang="en" sz="2400" dirty="0">
                <a:solidFill>
                  <a:schemeClr val="dk1"/>
                </a:solidFill>
              </a:rPr>
              <a:t>714 pink salmon index streams in SE Alaska</a:t>
            </a:r>
          </a:p>
          <a:p>
            <a:pPr marL="533400" lvl="1" indent="0">
              <a:lnSpc>
                <a:spcPct val="100000"/>
              </a:lnSpc>
              <a:buClr>
                <a:schemeClr val="dk1"/>
              </a:buClr>
              <a:buSzPts val="2400"/>
              <a:buNone/>
            </a:pPr>
            <a:r>
              <a:rPr lang="en" sz="2200" dirty="0">
                <a:solidFill>
                  <a:schemeClr val="dk1"/>
                </a:solidFill>
              </a:rPr>
              <a:t> 	(35 in N. Southeast, Outside)</a:t>
            </a:r>
          </a:p>
          <a:p>
            <a:pPr marL="76200" lvl="0" indent="0" algn="l" rtl="0">
              <a:lnSpc>
                <a:spcPct val="100000"/>
              </a:lnSpc>
              <a:spcBef>
                <a:spcPts val="0"/>
              </a:spcBef>
              <a:spcAft>
                <a:spcPts val="0"/>
              </a:spcAft>
              <a:buClr>
                <a:schemeClr val="dk1"/>
              </a:buClr>
              <a:buSzPts val="2400"/>
              <a:buNone/>
            </a:pPr>
            <a:endParaRPr lang="en-US" sz="2400" dirty="0">
              <a:solidFill>
                <a:schemeClr val="dk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1238225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1">
          <a:extLst>
            <a:ext uri="{FF2B5EF4-FFF2-40B4-BE49-F238E27FC236}">
              <a16:creationId xmlns:a16="http://schemas.microsoft.com/office/drawing/2014/main" id="{B17ADDB4-B373-5715-8DF6-EE758D92F262}"/>
            </a:ext>
          </a:extLst>
        </p:cNvPr>
        <p:cNvGrpSpPr/>
        <p:nvPr/>
      </p:nvGrpSpPr>
      <p:grpSpPr>
        <a:xfrm>
          <a:off x="0" y="0"/>
          <a:ext cx="0" cy="0"/>
          <a:chOff x="0" y="0"/>
          <a:chExt cx="0" cy="0"/>
        </a:xfrm>
      </p:grpSpPr>
      <p:sp>
        <p:nvSpPr>
          <p:cNvPr id="172" name="Google Shape;172;p30">
            <a:extLst>
              <a:ext uri="{FF2B5EF4-FFF2-40B4-BE49-F238E27FC236}">
                <a16:creationId xmlns:a16="http://schemas.microsoft.com/office/drawing/2014/main" id="{E05BA6AB-AADA-E5F1-A8C2-2F7A20BDB21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Pink Salmon in population data</a:t>
            </a:r>
            <a:endParaRPr sz="3200" dirty="0"/>
          </a:p>
        </p:txBody>
      </p:sp>
      <p:pic>
        <p:nvPicPr>
          <p:cNvPr id="173" name="Google Shape;173;p30">
            <a:extLst>
              <a:ext uri="{FF2B5EF4-FFF2-40B4-BE49-F238E27FC236}">
                <a16:creationId xmlns:a16="http://schemas.microsoft.com/office/drawing/2014/main" id="{D7E67552-FA34-EDFA-92A0-51E9416F5BEF}"/>
              </a:ext>
            </a:extLst>
          </p:cNvPr>
          <p:cNvPicPr preferRelativeResize="0">
            <a:picLocks noChangeAspect="1"/>
          </p:cNvPicPr>
          <p:nvPr/>
        </p:nvPicPr>
        <p:blipFill>
          <a:blip r:embed="rId3">
            <a:alphaModFix/>
          </a:blip>
          <a:stretch>
            <a:fillRect/>
          </a:stretch>
        </p:blipFill>
        <p:spPr>
          <a:xfrm>
            <a:off x="5932625" y="1153980"/>
            <a:ext cx="2763700" cy="3684933"/>
          </a:xfrm>
          <a:prstGeom prst="rect">
            <a:avLst/>
          </a:prstGeom>
          <a:noFill/>
          <a:ln>
            <a:noFill/>
          </a:ln>
        </p:spPr>
      </p:pic>
      <p:sp>
        <p:nvSpPr>
          <p:cNvPr id="174" name="Google Shape;174;p30">
            <a:extLst>
              <a:ext uri="{FF2B5EF4-FFF2-40B4-BE49-F238E27FC236}">
                <a16:creationId xmlns:a16="http://schemas.microsoft.com/office/drawing/2014/main" id="{CC8F2FF3-1A9E-38B7-9B1C-A2A3111664EA}"/>
              </a:ext>
            </a:extLst>
          </p:cNvPr>
          <p:cNvSpPr txBox="1">
            <a:spLocks noGrp="1"/>
          </p:cNvSpPr>
          <p:nvPr>
            <p:ph type="body" idx="1"/>
          </p:nvPr>
        </p:nvSpPr>
        <p:spPr>
          <a:xfrm>
            <a:off x="311700" y="1017725"/>
            <a:ext cx="5542200" cy="4295493"/>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dk1"/>
                </a:solidFill>
              </a:rPr>
              <a:t>Alaska Dept of Fish Game </a:t>
            </a:r>
            <a:endParaRPr lang="en-US" sz="2400" dirty="0">
              <a:solidFill>
                <a:schemeClr val="dk1"/>
              </a:solidFill>
            </a:endParaRPr>
          </a:p>
          <a:p>
            <a:pPr marL="419100" lvl="0" indent="-342900" algn="l" rtl="0">
              <a:lnSpc>
                <a:spcPct val="100000"/>
              </a:lnSpc>
              <a:spcBef>
                <a:spcPts val="0"/>
              </a:spcBef>
              <a:spcAft>
                <a:spcPts val="0"/>
              </a:spcAft>
              <a:buClr>
                <a:schemeClr val="dk1"/>
              </a:buClr>
              <a:buSzPts val="2400"/>
              <a:buFontTx/>
              <a:buChar char="-"/>
            </a:pPr>
            <a:r>
              <a:rPr lang="en-US" sz="2400" dirty="0">
                <a:solidFill>
                  <a:schemeClr val="dk1"/>
                </a:solidFill>
              </a:rPr>
              <a:t>Fixed wing aircraft survey monitoring escapement</a:t>
            </a:r>
          </a:p>
          <a:p>
            <a:pPr marL="419100" lvl="0" indent="-342900" algn="l" rtl="0">
              <a:lnSpc>
                <a:spcPct val="100000"/>
              </a:lnSpc>
              <a:spcBef>
                <a:spcPts val="0"/>
              </a:spcBef>
              <a:spcAft>
                <a:spcPts val="0"/>
              </a:spcAft>
              <a:buClr>
                <a:schemeClr val="dk1"/>
              </a:buClr>
              <a:buSzPts val="2400"/>
              <a:buFontTx/>
              <a:buChar char="-"/>
            </a:pPr>
            <a:endParaRPr sz="2400" dirty="0">
              <a:solidFill>
                <a:schemeClr val="dk1"/>
              </a:solidFill>
            </a:endParaRPr>
          </a:p>
          <a:p>
            <a:pPr marL="419100" lvl="0" indent="-342900" algn="l" rtl="0">
              <a:lnSpc>
                <a:spcPct val="100000"/>
              </a:lnSpc>
              <a:spcBef>
                <a:spcPts val="0"/>
              </a:spcBef>
              <a:spcAft>
                <a:spcPts val="0"/>
              </a:spcAft>
              <a:buClr>
                <a:schemeClr val="dk1"/>
              </a:buClr>
              <a:buSzPts val="2400"/>
              <a:buFontTx/>
              <a:buChar char="-"/>
            </a:pPr>
            <a:r>
              <a:rPr lang="en" sz="2400" dirty="0">
                <a:solidFill>
                  <a:schemeClr val="dk1"/>
                </a:solidFill>
              </a:rPr>
              <a:t>714 pink salmon index streams in SE Alaska</a:t>
            </a:r>
          </a:p>
          <a:p>
            <a:pPr marL="533400" lvl="1" indent="0">
              <a:lnSpc>
                <a:spcPct val="100000"/>
              </a:lnSpc>
              <a:buClr>
                <a:schemeClr val="dk1"/>
              </a:buClr>
              <a:buSzPts val="2400"/>
              <a:buNone/>
            </a:pPr>
            <a:r>
              <a:rPr lang="en" sz="2200" dirty="0">
                <a:solidFill>
                  <a:schemeClr val="dk1"/>
                </a:solidFill>
              </a:rPr>
              <a:t> 	(35 in N. Southeast, Outside)</a:t>
            </a:r>
          </a:p>
          <a:p>
            <a:pPr marL="76200" lvl="0" indent="0" algn="l" rtl="0">
              <a:lnSpc>
                <a:spcPct val="100000"/>
              </a:lnSpc>
              <a:spcBef>
                <a:spcPts val="0"/>
              </a:spcBef>
              <a:spcAft>
                <a:spcPts val="0"/>
              </a:spcAft>
              <a:buClr>
                <a:schemeClr val="dk1"/>
              </a:buClr>
              <a:buSzPts val="2400"/>
              <a:buNone/>
            </a:pPr>
            <a:endParaRPr lang="en-US" sz="2400" dirty="0">
              <a:solidFill>
                <a:schemeClr val="dk1"/>
              </a:solidFill>
            </a:endParaRPr>
          </a:p>
          <a:p>
            <a:pPr marL="76200" lvl="0" indent="0" algn="l" rtl="0">
              <a:lnSpc>
                <a:spcPct val="100000"/>
              </a:lnSpc>
              <a:spcBef>
                <a:spcPts val="0"/>
              </a:spcBef>
              <a:spcAft>
                <a:spcPts val="0"/>
              </a:spcAft>
              <a:buClr>
                <a:schemeClr val="dk1"/>
              </a:buClr>
              <a:buSzPts val="2400"/>
              <a:buNone/>
            </a:pPr>
            <a:r>
              <a:rPr lang="en-US" sz="2400" dirty="0">
                <a:solidFill>
                  <a:schemeClr val="dk1"/>
                </a:solidFill>
              </a:rPr>
              <a:t>- Data validated by random foot counts</a:t>
            </a: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1497807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5">
          <a:extLst>
            <a:ext uri="{FF2B5EF4-FFF2-40B4-BE49-F238E27FC236}">
              <a16:creationId xmlns:a16="http://schemas.microsoft.com/office/drawing/2014/main" id="{C3205ECF-8382-11F0-9795-11C24427B42D}"/>
            </a:ext>
          </a:extLst>
        </p:cNvPr>
        <p:cNvGrpSpPr/>
        <p:nvPr/>
      </p:nvGrpSpPr>
      <p:grpSpPr>
        <a:xfrm>
          <a:off x="0" y="0"/>
          <a:ext cx="0" cy="0"/>
          <a:chOff x="0" y="0"/>
          <a:chExt cx="0" cy="0"/>
        </a:xfrm>
      </p:grpSpPr>
      <p:sp>
        <p:nvSpPr>
          <p:cNvPr id="146" name="Google Shape;146;p26">
            <a:extLst>
              <a:ext uri="{FF2B5EF4-FFF2-40B4-BE49-F238E27FC236}">
                <a16:creationId xmlns:a16="http://schemas.microsoft.com/office/drawing/2014/main" id="{6D960D58-909C-F8F9-F105-0C17D837499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Pink Salmon in Southeast Alaska</a:t>
            </a:r>
            <a:endParaRPr sz="3200"/>
          </a:p>
        </p:txBody>
      </p:sp>
      <p:sp>
        <p:nvSpPr>
          <p:cNvPr id="147" name="Google Shape;147;p26">
            <a:extLst>
              <a:ext uri="{FF2B5EF4-FFF2-40B4-BE49-F238E27FC236}">
                <a16:creationId xmlns:a16="http://schemas.microsoft.com/office/drawing/2014/main" id="{32DC9995-8D7F-30E2-4CBB-DB7105D55760}"/>
              </a:ext>
            </a:extLst>
          </p:cNvPr>
          <p:cNvSpPr txBox="1">
            <a:spLocks noGrp="1"/>
          </p:cNvSpPr>
          <p:nvPr>
            <p:ph type="body" idx="1"/>
          </p:nvPr>
        </p:nvSpPr>
        <p:spPr>
          <a:xfrm>
            <a:off x="311700" y="1484450"/>
            <a:ext cx="3516521" cy="4125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48" name="Google Shape;148;p26">
            <a:extLst>
              <a:ext uri="{FF2B5EF4-FFF2-40B4-BE49-F238E27FC236}">
                <a16:creationId xmlns:a16="http://schemas.microsoft.com/office/drawing/2014/main" id="{65C3F256-F65E-D748-3D9C-789AC8B073BB}"/>
              </a:ext>
            </a:extLst>
          </p:cNvPr>
          <p:cNvPicPr preferRelativeResize="0"/>
          <p:nvPr/>
        </p:nvPicPr>
        <p:blipFill>
          <a:blip r:embed="rId3">
            <a:alphaModFix/>
          </a:blip>
          <a:stretch>
            <a:fillRect/>
          </a:stretch>
        </p:blipFill>
        <p:spPr>
          <a:xfrm rot="-5400000">
            <a:off x="4821762" y="574462"/>
            <a:ext cx="3573926" cy="4765251"/>
          </a:xfrm>
          <a:prstGeom prst="rect">
            <a:avLst/>
          </a:prstGeom>
          <a:noFill/>
          <a:ln>
            <a:noFill/>
          </a:ln>
        </p:spPr>
      </p:pic>
      <p:pic>
        <p:nvPicPr>
          <p:cNvPr id="149" name="Google Shape;149;p26">
            <a:extLst>
              <a:ext uri="{FF2B5EF4-FFF2-40B4-BE49-F238E27FC236}">
                <a16:creationId xmlns:a16="http://schemas.microsoft.com/office/drawing/2014/main" id="{61E13602-3A00-C856-A411-0FDE20AEA7F8}"/>
              </a:ext>
            </a:extLst>
          </p:cNvPr>
          <p:cNvPicPr preferRelativeResize="0"/>
          <p:nvPr/>
        </p:nvPicPr>
        <p:blipFill>
          <a:blip r:embed="rId4">
            <a:alphaModFix/>
          </a:blip>
          <a:stretch>
            <a:fillRect/>
          </a:stretch>
        </p:blipFill>
        <p:spPr>
          <a:xfrm>
            <a:off x="4226100" y="1170125"/>
            <a:ext cx="4765499" cy="3574124"/>
          </a:xfrm>
          <a:prstGeom prst="rect">
            <a:avLst/>
          </a:prstGeom>
          <a:noFill/>
          <a:ln>
            <a:noFill/>
          </a:ln>
        </p:spPr>
      </p:pic>
      <p:pic>
        <p:nvPicPr>
          <p:cNvPr id="3" name="Picture 2">
            <a:extLst>
              <a:ext uri="{FF2B5EF4-FFF2-40B4-BE49-F238E27FC236}">
                <a16:creationId xmlns:a16="http://schemas.microsoft.com/office/drawing/2014/main" id="{413E93C0-E8F5-F87E-A9E8-CAEB05BBDF5C}"/>
              </a:ext>
            </a:extLst>
          </p:cNvPr>
          <p:cNvPicPr>
            <a:picLocks noChangeAspect="1"/>
          </p:cNvPicPr>
          <p:nvPr/>
        </p:nvPicPr>
        <p:blipFill>
          <a:blip r:embed="rId5"/>
          <a:stretch>
            <a:fillRect/>
          </a:stretch>
        </p:blipFill>
        <p:spPr>
          <a:xfrm>
            <a:off x="3828469" y="1170124"/>
            <a:ext cx="5162882" cy="3573927"/>
          </a:xfrm>
          <a:prstGeom prst="rect">
            <a:avLst/>
          </a:prstGeom>
        </p:spPr>
      </p:pic>
    </p:spTree>
    <p:extLst>
      <p:ext uri="{BB962C8B-B14F-4D97-AF65-F5344CB8AC3E}">
        <p14:creationId xmlns:p14="http://schemas.microsoft.com/office/powerpoint/2010/main" val="3949095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E446AD92-C8E4-7BBE-CBD0-F750E7F7F3F6}"/>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31EA47C5-1E93-6D58-3B5C-2B8EDB048FB1}"/>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Hyperabundance of endemic species</a:t>
            </a:r>
            <a:endParaRPr sz="3200" dirty="0"/>
          </a:p>
        </p:txBody>
      </p:sp>
      <p:sp>
        <p:nvSpPr>
          <p:cNvPr id="67" name="Google Shape;67;p15">
            <a:extLst>
              <a:ext uri="{FF2B5EF4-FFF2-40B4-BE49-F238E27FC236}">
                <a16:creationId xmlns:a16="http://schemas.microsoft.com/office/drawing/2014/main" id="{ED341687-77D1-EDB4-C55A-AA25223DF92A}"/>
              </a:ext>
            </a:extLst>
          </p:cNvPr>
          <p:cNvSpPr txBox="1">
            <a:spLocks noGrp="1"/>
          </p:cNvSpPr>
          <p:nvPr>
            <p:ph type="body" idx="1"/>
          </p:nvPr>
        </p:nvSpPr>
        <p:spPr>
          <a:xfrm>
            <a:off x="311700" y="4028663"/>
            <a:ext cx="3546900" cy="572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400" dirty="0">
                <a:solidFill>
                  <a:schemeClr val="dk1"/>
                </a:solidFill>
              </a:rPr>
              <a:t>Mountain pine beetle</a:t>
            </a:r>
            <a:endParaRPr sz="2400" dirty="0">
              <a:solidFill>
                <a:schemeClr val="dk1"/>
              </a:solidFill>
            </a:endParaRPr>
          </a:p>
        </p:txBody>
      </p:sp>
      <p:pic>
        <p:nvPicPr>
          <p:cNvPr id="69" name="Google Shape;69;p15">
            <a:extLst>
              <a:ext uri="{FF2B5EF4-FFF2-40B4-BE49-F238E27FC236}">
                <a16:creationId xmlns:a16="http://schemas.microsoft.com/office/drawing/2014/main" id="{AAEF131B-3670-9478-7793-F24BD1C05961}"/>
              </a:ext>
            </a:extLst>
          </p:cNvPr>
          <p:cNvPicPr preferRelativeResize="0"/>
          <p:nvPr/>
        </p:nvPicPr>
        <p:blipFill>
          <a:blip r:embed="rId3">
            <a:alphaModFix/>
          </a:blip>
          <a:stretch>
            <a:fillRect/>
          </a:stretch>
        </p:blipFill>
        <p:spPr>
          <a:xfrm>
            <a:off x="311700" y="1262212"/>
            <a:ext cx="3765412" cy="2766451"/>
          </a:xfrm>
          <a:prstGeom prst="rect">
            <a:avLst/>
          </a:prstGeom>
          <a:noFill/>
          <a:ln>
            <a:noFill/>
          </a:ln>
        </p:spPr>
      </p:pic>
      <p:sp>
        <p:nvSpPr>
          <p:cNvPr id="2" name="TextBox 1">
            <a:extLst>
              <a:ext uri="{FF2B5EF4-FFF2-40B4-BE49-F238E27FC236}">
                <a16:creationId xmlns:a16="http://schemas.microsoft.com/office/drawing/2014/main" id="{1922FC46-3AA9-59C6-0510-0485E56BE1F4}"/>
              </a:ext>
            </a:extLst>
          </p:cNvPr>
          <p:cNvSpPr txBox="1"/>
          <p:nvPr/>
        </p:nvSpPr>
        <p:spPr>
          <a:xfrm>
            <a:off x="5541818"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Simon Fraser University, Oregon State University</a:t>
            </a:r>
          </a:p>
        </p:txBody>
      </p:sp>
      <p:pic>
        <p:nvPicPr>
          <p:cNvPr id="3" name="Google Shape;77;p16">
            <a:extLst>
              <a:ext uri="{FF2B5EF4-FFF2-40B4-BE49-F238E27FC236}">
                <a16:creationId xmlns:a16="http://schemas.microsoft.com/office/drawing/2014/main" id="{D9EDD2FC-9A03-5780-A22E-249E003A3E32}"/>
              </a:ext>
            </a:extLst>
          </p:cNvPr>
          <p:cNvPicPr preferRelativeResize="0"/>
          <p:nvPr/>
        </p:nvPicPr>
        <p:blipFill>
          <a:blip r:embed="rId4">
            <a:alphaModFix/>
          </a:blip>
          <a:stretch>
            <a:fillRect/>
          </a:stretch>
        </p:blipFill>
        <p:spPr>
          <a:xfrm>
            <a:off x="4572000" y="1262212"/>
            <a:ext cx="3765412" cy="2766451"/>
          </a:xfrm>
          <a:prstGeom prst="rect">
            <a:avLst/>
          </a:prstGeom>
          <a:noFill/>
          <a:ln>
            <a:noFill/>
          </a:ln>
        </p:spPr>
      </p:pic>
      <p:sp>
        <p:nvSpPr>
          <p:cNvPr id="4" name="Google Shape;75;p16">
            <a:extLst>
              <a:ext uri="{FF2B5EF4-FFF2-40B4-BE49-F238E27FC236}">
                <a16:creationId xmlns:a16="http://schemas.microsoft.com/office/drawing/2014/main" id="{E66FD9FA-674D-CEC5-2B84-9EB0941AA357}"/>
              </a:ext>
            </a:extLst>
          </p:cNvPr>
          <p:cNvSpPr txBox="1">
            <a:spLocks/>
          </p:cNvSpPr>
          <p:nvPr/>
        </p:nvSpPr>
        <p:spPr>
          <a:xfrm>
            <a:off x="4572000" y="4028663"/>
            <a:ext cx="3546900"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1pPr>
            <a:lvl2pPr marL="914400" marR="0" lvl="1"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2pPr>
            <a:lvl3pPr marL="1371600" marR="0" lvl="2"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3pPr>
            <a:lvl4pPr marL="1828800" marR="0" lvl="3"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5pPr>
            <a:lvl6pPr marL="2743200" marR="0" lvl="5"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6pPr>
            <a:lvl7pPr marL="3200400" marR="0" lvl="6"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7pPr>
            <a:lvl8pPr marL="3657600" marR="0" lvl="7"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8pPr>
            <a:lvl9pPr marL="4114800" marR="0" lvl="8"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9pPr>
          </a:lstStyle>
          <a:p>
            <a:pPr marL="0" indent="0">
              <a:buFont typeface="Arial"/>
              <a:buNone/>
            </a:pPr>
            <a:r>
              <a:rPr lang="en-US" sz="2400" dirty="0">
                <a:solidFill>
                  <a:schemeClr val="dk1"/>
                </a:solidFill>
              </a:rPr>
              <a:t>Pacific sea urchins</a:t>
            </a:r>
          </a:p>
        </p:txBody>
      </p:sp>
    </p:spTree>
    <p:extLst>
      <p:ext uri="{BB962C8B-B14F-4D97-AF65-F5344CB8AC3E}">
        <p14:creationId xmlns:p14="http://schemas.microsoft.com/office/powerpoint/2010/main" val="2700759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5">
          <a:extLst>
            <a:ext uri="{FF2B5EF4-FFF2-40B4-BE49-F238E27FC236}">
              <a16:creationId xmlns:a16="http://schemas.microsoft.com/office/drawing/2014/main" id="{807D96E8-3358-8B5F-EE4F-4333C038850C}"/>
            </a:ext>
          </a:extLst>
        </p:cNvPr>
        <p:cNvGrpSpPr/>
        <p:nvPr/>
      </p:nvGrpSpPr>
      <p:grpSpPr>
        <a:xfrm>
          <a:off x="0" y="0"/>
          <a:ext cx="0" cy="0"/>
          <a:chOff x="0" y="0"/>
          <a:chExt cx="0" cy="0"/>
        </a:xfrm>
      </p:grpSpPr>
      <p:sp>
        <p:nvSpPr>
          <p:cNvPr id="146" name="Google Shape;146;p26">
            <a:extLst>
              <a:ext uri="{FF2B5EF4-FFF2-40B4-BE49-F238E27FC236}">
                <a16:creationId xmlns:a16="http://schemas.microsoft.com/office/drawing/2014/main" id="{78E4218E-9CB4-E68B-F4D7-1A9F2C973495}"/>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Pink Salmon in Southeast Alaska</a:t>
            </a:r>
            <a:endParaRPr sz="3200"/>
          </a:p>
        </p:txBody>
      </p:sp>
      <p:sp>
        <p:nvSpPr>
          <p:cNvPr id="147" name="Google Shape;147;p26">
            <a:extLst>
              <a:ext uri="{FF2B5EF4-FFF2-40B4-BE49-F238E27FC236}">
                <a16:creationId xmlns:a16="http://schemas.microsoft.com/office/drawing/2014/main" id="{F025CD4E-6BD4-D99E-BB34-C313E97DBCE5}"/>
              </a:ext>
            </a:extLst>
          </p:cNvPr>
          <p:cNvSpPr txBox="1">
            <a:spLocks noGrp="1"/>
          </p:cNvSpPr>
          <p:nvPr>
            <p:ph type="body" idx="1"/>
          </p:nvPr>
        </p:nvSpPr>
        <p:spPr>
          <a:xfrm>
            <a:off x="311700" y="1484450"/>
            <a:ext cx="3516521" cy="4125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dk1"/>
                </a:solidFill>
              </a:rPr>
              <a:t>- </a:t>
            </a:r>
            <a:r>
              <a:rPr lang="en-US" sz="2400" dirty="0">
                <a:solidFill>
                  <a:schemeClr val="dk1"/>
                </a:solidFill>
              </a:rPr>
              <a:t>Most pink salmon index populations have seen substantial growth since 1990</a:t>
            </a:r>
            <a:endParaRPr sz="2400" dirty="0">
              <a:solidFill>
                <a:schemeClr val="dk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48" name="Google Shape;148;p26">
            <a:extLst>
              <a:ext uri="{FF2B5EF4-FFF2-40B4-BE49-F238E27FC236}">
                <a16:creationId xmlns:a16="http://schemas.microsoft.com/office/drawing/2014/main" id="{46FEEAA7-586E-7326-79E2-0F2A5AC15F02}"/>
              </a:ext>
            </a:extLst>
          </p:cNvPr>
          <p:cNvPicPr preferRelativeResize="0"/>
          <p:nvPr/>
        </p:nvPicPr>
        <p:blipFill>
          <a:blip r:embed="rId3">
            <a:alphaModFix/>
          </a:blip>
          <a:stretch>
            <a:fillRect/>
          </a:stretch>
        </p:blipFill>
        <p:spPr>
          <a:xfrm rot="-5400000">
            <a:off x="4821762" y="574462"/>
            <a:ext cx="3573926" cy="4765251"/>
          </a:xfrm>
          <a:prstGeom prst="rect">
            <a:avLst/>
          </a:prstGeom>
          <a:noFill/>
          <a:ln>
            <a:noFill/>
          </a:ln>
        </p:spPr>
      </p:pic>
      <p:pic>
        <p:nvPicPr>
          <p:cNvPr id="149" name="Google Shape;149;p26">
            <a:extLst>
              <a:ext uri="{FF2B5EF4-FFF2-40B4-BE49-F238E27FC236}">
                <a16:creationId xmlns:a16="http://schemas.microsoft.com/office/drawing/2014/main" id="{71067A94-E49F-FD97-96AD-E2D317AB320A}"/>
              </a:ext>
            </a:extLst>
          </p:cNvPr>
          <p:cNvPicPr preferRelativeResize="0"/>
          <p:nvPr/>
        </p:nvPicPr>
        <p:blipFill>
          <a:blip r:embed="rId4">
            <a:alphaModFix/>
          </a:blip>
          <a:stretch>
            <a:fillRect/>
          </a:stretch>
        </p:blipFill>
        <p:spPr>
          <a:xfrm>
            <a:off x="4226100" y="1170125"/>
            <a:ext cx="4765499" cy="3574124"/>
          </a:xfrm>
          <a:prstGeom prst="rect">
            <a:avLst/>
          </a:prstGeom>
          <a:noFill/>
          <a:ln>
            <a:noFill/>
          </a:ln>
        </p:spPr>
      </p:pic>
      <p:pic>
        <p:nvPicPr>
          <p:cNvPr id="3" name="Picture 2">
            <a:extLst>
              <a:ext uri="{FF2B5EF4-FFF2-40B4-BE49-F238E27FC236}">
                <a16:creationId xmlns:a16="http://schemas.microsoft.com/office/drawing/2014/main" id="{06D924E1-59A5-904C-B79B-C1DB4B09E808}"/>
              </a:ext>
            </a:extLst>
          </p:cNvPr>
          <p:cNvPicPr>
            <a:picLocks noChangeAspect="1"/>
          </p:cNvPicPr>
          <p:nvPr/>
        </p:nvPicPr>
        <p:blipFill>
          <a:blip r:embed="rId5"/>
          <a:stretch>
            <a:fillRect/>
          </a:stretch>
        </p:blipFill>
        <p:spPr>
          <a:xfrm>
            <a:off x="3828469" y="1170124"/>
            <a:ext cx="5162882" cy="3573927"/>
          </a:xfrm>
          <a:prstGeom prst="rect">
            <a:avLst/>
          </a:prstGeom>
        </p:spPr>
      </p:pic>
    </p:spTree>
    <p:extLst>
      <p:ext uri="{BB962C8B-B14F-4D97-AF65-F5344CB8AC3E}">
        <p14:creationId xmlns:p14="http://schemas.microsoft.com/office/powerpoint/2010/main" val="2541469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5">
          <a:extLst>
            <a:ext uri="{FF2B5EF4-FFF2-40B4-BE49-F238E27FC236}">
              <a16:creationId xmlns:a16="http://schemas.microsoft.com/office/drawing/2014/main" id="{2CEC44CA-0B09-246E-4189-166987E06004}"/>
            </a:ext>
          </a:extLst>
        </p:cNvPr>
        <p:cNvGrpSpPr/>
        <p:nvPr/>
      </p:nvGrpSpPr>
      <p:grpSpPr>
        <a:xfrm>
          <a:off x="0" y="0"/>
          <a:ext cx="0" cy="0"/>
          <a:chOff x="0" y="0"/>
          <a:chExt cx="0" cy="0"/>
        </a:xfrm>
      </p:grpSpPr>
      <p:sp>
        <p:nvSpPr>
          <p:cNvPr id="146" name="Google Shape;146;p26">
            <a:extLst>
              <a:ext uri="{FF2B5EF4-FFF2-40B4-BE49-F238E27FC236}">
                <a16:creationId xmlns:a16="http://schemas.microsoft.com/office/drawing/2014/main" id="{A504189F-294C-0B24-F8FB-E6F53980D2E4}"/>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Pink Salmon in Southeast Alaska</a:t>
            </a:r>
            <a:endParaRPr sz="3200"/>
          </a:p>
        </p:txBody>
      </p:sp>
      <p:sp>
        <p:nvSpPr>
          <p:cNvPr id="147" name="Google Shape;147;p26">
            <a:extLst>
              <a:ext uri="{FF2B5EF4-FFF2-40B4-BE49-F238E27FC236}">
                <a16:creationId xmlns:a16="http://schemas.microsoft.com/office/drawing/2014/main" id="{15A766B9-8F8A-5E99-2722-33CB4E4D383F}"/>
              </a:ext>
            </a:extLst>
          </p:cNvPr>
          <p:cNvSpPr txBox="1">
            <a:spLocks noGrp="1"/>
          </p:cNvSpPr>
          <p:nvPr>
            <p:ph type="body" idx="1"/>
          </p:nvPr>
        </p:nvSpPr>
        <p:spPr>
          <a:xfrm>
            <a:off x="311700" y="1484450"/>
            <a:ext cx="3516521" cy="4125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dk1"/>
                </a:solidFill>
              </a:rPr>
              <a:t>- </a:t>
            </a:r>
            <a:r>
              <a:rPr lang="en-US" sz="2400" dirty="0">
                <a:solidFill>
                  <a:schemeClr val="dk1"/>
                </a:solidFill>
              </a:rPr>
              <a:t>Most pink salmon index populations have seen substantial growth since 1990</a:t>
            </a:r>
            <a:endParaRPr sz="2400" dirty="0">
              <a:solidFill>
                <a:schemeClr val="dk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48" name="Google Shape;148;p26">
            <a:extLst>
              <a:ext uri="{FF2B5EF4-FFF2-40B4-BE49-F238E27FC236}">
                <a16:creationId xmlns:a16="http://schemas.microsoft.com/office/drawing/2014/main" id="{FC62004A-02DB-F860-596C-355914AA65C9}"/>
              </a:ext>
            </a:extLst>
          </p:cNvPr>
          <p:cNvPicPr preferRelativeResize="0"/>
          <p:nvPr/>
        </p:nvPicPr>
        <p:blipFill>
          <a:blip r:embed="rId3">
            <a:alphaModFix/>
          </a:blip>
          <a:stretch>
            <a:fillRect/>
          </a:stretch>
        </p:blipFill>
        <p:spPr>
          <a:xfrm rot="-5400000">
            <a:off x="4821762" y="574462"/>
            <a:ext cx="3573926" cy="4765251"/>
          </a:xfrm>
          <a:prstGeom prst="rect">
            <a:avLst/>
          </a:prstGeom>
          <a:noFill/>
          <a:ln>
            <a:noFill/>
          </a:ln>
        </p:spPr>
      </p:pic>
      <p:pic>
        <p:nvPicPr>
          <p:cNvPr id="149" name="Google Shape;149;p26">
            <a:extLst>
              <a:ext uri="{FF2B5EF4-FFF2-40B4-BE49-F238E27FC236}">
                <a16:creationId xmlns:a16="http://schemas.microsoft.com/office/drawing/2014/main" id="{08C4FCB4-C568-F794-FB25-FA092F919DAB}"/>
              </a:ext>
            </a:extLst>
          </p:cNvPr>
          <p:cNvPicPr preferRelativeResize="0"/>
          <p:nvPr/>
        </p:nvPicPr>
        <p:blipFill>
          <a:blip r:embed="rId4">
            <a:alphaModFix/>
          </a:blip>
          <a:stretch>
            <a:fillRect/>
          </a:stretch>
        </p:blipFill>
        <p:spPr>
          <a:xfrm>
            <a:off x="4226100" y="1170125"/>
            <a:ext cx="4765499" cy="3574124"/>
          </a:xfrm>
          <a:prstGeom prst="rect">
            <a:avLst/>
          </a:prstGeom>
          <a:noFill/>
          <a:ln>
            <a:noFill/>
          </a:ln>
        </p:spPr>
      </p:pic>
      <p:pic>
        <p:nvPicPr>
          <p:cNvPr id="3" name="Picture 2">
            <a:extLst>
              <a:ext uri="{FF2B5EF4-FFF2-40B4-BE49-F238E27FC236}">
                <a16:creationId xmlns:a16="http://schemas.microsoft.com/office/drawing/2014/main" id="{FFBC8A4A-0F8B-AA34-6665-41A6607D179B}"/>
              </a:ext>
            </a:extLst>
          </p:cNvPr>
          <p:cNvPicPr>
            <a:picLocks noChangeAspect="1"/>
          </p:cNvPicPr>
          <p:nvPr/>
        </p:nvPicPr>
        <p:blipFill>
          <a:blip r:embed="rId5"/>
          <a:stretch>
            <a:fillRect/>
          </a:stretch>
        </p:blipFill>
        <p:spPr>
          <a:xfrm>
            <a:off x="3828469" y="1170124"/>
            <a:ext cx="5162882" cy="3573927"/>
          </a:xfrm>
          <a:prstGeom prst="rect">
            <a:avLst/>
          </a:prstGeom>
        </p:spPr>
      </p:pic>
      <p:pic>
        <p:nvPicPr>
          <p:cNvPr id="2" name="Picture 1">
            <a:extLst>
              <a:ext uri="{FF2B5EF4-FFF2-40B4-BE49-F238E27FC236}">
                <a16:creationId xmlns:a16="http://schemas.microsoft.com/office/drawing/2014/main" id="{9A270950-4E7F-6C55-EE40-10FCA87E3D0F}"/>
              </a:ext>
            </a:extLst>
          </p:cNvPr>
          <p:cNvPicPr>
            <a:picLocks noChangeAspect="1"/>
          </p:cNvPicPr>
          <p:nvPr/>
        </p:nvPicPr>
        <p:blipFill>
          <a:blip r:embed="rId6"/>
          <a:stretch>
            <a:fillRect/>
          </a:stretch>
        </p:blipFill>
        <p:spPr>
          <a:xfrm>
            <a:off x="3828221" y="1169925"/>
            <a:ext cx="5162882" cy="3573927"/>
          </a:xfrm>
          <a:prstGeom prst="rect">
            <a:avLst/>
          </a:prstGeom>
        </p:spPr>
      </p:pic>
    </p:spTree>
    <p:extLst>
      <p:ext uri="{BB962C8B-B14F-4D97-AF65-F5344CB8AC3E}">
        <p14:creationId xmlns:p14="http://schemas.microsoft.com/office/powerpoint/2010/main" val="2282490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5987C719-3EE5-D8D4-2357-1C3D8E153B43}"/>
            </a:ext>
          </a:extLst>
        </p:cNvPr>
        <p:cNvGrpSpPr/>
        <p:nvPr/>
      </p:nvGrpSpPr>
      <p:grpSpPr>
        <a:xfrm>
          <a:off x="0" y="0"/>
          <a:ext cx="0" cy="0"/>
          <a:chOff x="0" y="0"/>
          <a:chExt cx="0" cy="0"/>
        </a:xfrm>
      </p:grpSpPr>
      <p:pic>
        <p:nvPicPr>
          <p:cNvPr id="90" name="Google Shape;90;p18">
            <a:extLst>
              <a:ext uri="{FF2B5EF4-FFF2-40B4-BE49-F238E27FC236}">
                <a16:creationId xmlns:a16="http://schemas.microsoft.com/office/drawing/2014/main" id="{88210486-C1C3-C0B4-B4E9-38371C69BCDF}"/>
              </a:ext>
            </a:extLst>
          </p:cNvPr>
          <p:cNvPicPr preferRelativeResize="0">
            <a:picLocks noChangeAspect="1"/>
          </p:cNvPicPr>
          <p:nvPr/>
        </p:nvPicPr>
        <p:blipFill>
          <a:blip r:embed="rId3">
            <a:alphaModFix/>
          </a:blip>
          <a:stretch>
            <a:fillRect/>
          </a:stretch>
        </p:blipFill>
        <p:spPr>
          <a:xfrm>
            <a:off x="1142994" y="0"/>
            <a:ext cx="6858012" cy="5143500"/>
          </a:xfrm>
          <a:prstGeom prst="rect">
            <a:avLst/>
          </a:prstGeom>
          <a:noFill/>
          <a:ln>
            <a:noFill/>
          </a:ln>
        </p:spPr>
      </p:pic>
      <p:sp>
        <p:nvSpPr>
          <p:cNvPr id="2" name="TextBox 1">
            <a:extLst>
              <a:ext uri="{FF2B5EF4-FFF2-40B4-BE49-F238E27FC236}">
                <a16:creationId xmlns:a16="http://schemas.microsoft.com/office/drawing/2014/main" id="{7FBF1B92-C3D1-A101-553C-FB818616E83B}"/>
              </a:ext>
            </a:extLst>
          </p:cNvPr>
          <p:cNvSpPr txBox="1"/>
          <p:nvPr/>
        </p:nvSpPr>
        <p:spPr>
          <a:xfrm>
            <a:off x="5629275"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John Bromley</a:t>
            </a:r>
          </a:p>
        </p:txBody>
      </p:sp>
    </p:spTree>
    <p:extLst>
      <p:ext uri="{BB962C8B-B14F-4D97-AF65-F5344CB8AC3E}">
        <p14:creationId xmlns:p14="http://schemas.microsoft.com/office/powerpoint/2010/main" val="3229892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87">
          <a:extLst>
            <a:ext uri="{FF2B5EF4-FFF2-40B4-BE49-F238E27FC236}">
              <a16:creationId xmlns:a16="http://schemas.microsoft.com/office/drawing/2014/main" id="{084040DF-15C1-3BA2-629A-14247757B117}"/>
            </a:ext>
          </a:extLst>
        </p:cNvPr>
        <p:cNvGrpSpPr/>
        <p:nvPr/>
      </p:nvGrpSpPr>
      <p:grpSpPr>
        <a:xfrm>
          <a:off x="0" y="0"/>
          <a:ext cx="0" cy="0"/>
          <a:chOff x="0" y="0"/>
          <a:chExt cx="0" cy="0"/>
        </a:xfrm>
      </p:grpSpPr>
      <p:sp>
        <p:nvSpPr>
          <p:cNvPr id="88" name="Google Shape;88;p18">
            <a:extLst>
              <a:ext uri="{FF2B5EF4-FFF2-40B4-BE49-F238E27FC236}">
                <a16:creationId xmlns:a16="http://schemas.microsoft.com/office/drawing/2014/main" id="{BE6D13F3-8C10-6D6E-C07A-9003C333435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Sitka National Historical Park – History</a:t>
            </a:r>
            <a:endParaRPr sz="3200" dirty="0"/>
          </a:p>
        </p:txBody>
      </p:sp>
      <p:pic>
        <p:nvPicPr>
          <p:cNvPr id="91" name="Google Shape;91;p18">
            <a:extLst>
              <a:ext uri="{FF2B5EF4-FFF2-40B4-BE49-F238E27FC236}">
                <a16:creationId xmlns:a16="http://schemas.microsoft.com/office/drawing/2014/main" id="{CBE83B43-18A3-29E9-77AA-FBE9A496E04B}"/>
              </a:ext>
            </a:extLst>
          </p:cNvPr>
          <p:cNvPicPr preferRelativeResize="0"/>
          <p:nvPr/>
        </p:nvPicPr>
        <p:blipFill>
          <a:blip r:embed="rId3">
            <a:alphaModFix/>
          </a:blip>
          <a:stretch>
            <a:fillRect/>
          </a:stretch>
        </p:blipFill>
        <p:spPr>
          <a:xfrm>
            <a:off x="5753075" y="1152473"/>
            <a:ext cx="2604081" cy="3472102"/>
          </a:xfrm>
          <a:prstGeom prst="rect">
            <a:avLst/>
          </a:prstGeom>
          <a:noFill/>
          <a:ln>
            <a:noFill/>
          </a:ln>
        </p:spPr>
      </p:pic>
    </p:spTree>
    <p:extLst>
      <p:ext uri="{BB962C8B-B14F-4D97-AF65-F5344CB8AC3E}">
        <p14:creationId xmlns:p14="http://schemas.microsoft.com/office/powerpoint/2010/main" val="1507951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Sitka National Historical Park – History</a:t>
            </a:r>
            <a:endParaRPr sz="3200" dirty="0"/>
          </a:p>
        </p:txBody>
      </p:sp>
      <p:sp>
        <p:nvSpPr>
          <p:cNvPr id="89" name="Google Shape;89;p18"/>
          <p:cNvSpPr txBox="1">
            <a:spLocks noGrp="1"/>
          </p:cNvSpPr>
          <p:nvPr>
            <p:ph type="body" idx="1"/>
          </p:nvPr>
        </p:nvSpPr>
        <p:spPr>
          <a:xfrm>
            <a:off x="311700" y="1153154"/>
            <a:ext cx="5218662"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2400" dirty="0">
                <a:solidFill>
                  <a:schemeClr val="tx1"/>
                </a:solidFill>
                <a:latin typeface="+mj-lt"/>
              </a:rPr>
              <a:t>- Ancestral home of </a:t>
            </a:r>
            <a:r>
              <a:rPr lang="en-US" sz="2400" b="0" i="0" dirty="0" err="1">
                <a:solidFill>
                  <a:schemeClr val="tx1"/>
                </a:solidFill>
                <a:effectLst/>
                <a:latin typeface="+mj-lt"/>
              </a:rPr>
              <a:t>Kiks.ádi</a:t>
            </a:r>
            <a:r>
              <a:rPr lang="en-US" sz="2400" b="0" i="0" dirty="0">
                <a:solidFill>
                  <a:schemeClr val="tx1"/>
                </a:solidFill>
                <a:effectLst/>
                <a:latin typeface="+mj-lt"/>
              </a:rPr>
              <a:t> clan (Sitka Tribe of Alaska)</a:t>
            </a:r>
          </a:p>
        </p:txBody>
      </p:sp>
      <p:pic>
        <p:nvPicPr>
          <p:cNvPr id="91" name="Google Shape;91;p18"/>
          <p:cNvPicPr preferRelativeResize="0"/>
          <p:nvPr/>
        </p:nvPicPr>
        <p:blipFill>
          <a:blip r:embed="rId3">
            <a:alphaModFix/>
          </a:blip>
          <a:stretch>
            <a:fillRect/>
          </a:stretch>
        </p:blipFill>
        <p:spPr>
          <a:xfrm>
            <a:off x="5753075" y="1152473"/>
            <a:ext cx="2604081" cy="34721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87">
          <a:extLst>
            <a:ext uri="{FF2B5EF4-FFF2-40B4-BE49-F238E27FC236}">
              <a16:creationId xmlns:a16="http://schemas.microsoft.com/office/drawing/2014/main" id="{DB1F95D4-84B1-D8DB-2227-9B839DB7CC50}"/>
            </a:ext>
          </a:extLst>
        </p:cNvPr>
        <p:cNvGrpSpPr/>
        <p:nvPr/>
      </p:nvGrpSpPr>
      <p:grpSpPr>
        <a:xfrm>
          <a:off x="0" y="0"/>
          <a:ext cx="0" cy="0"/>
          <a:chOff x="0" y="0"/>
          <a:chExt cx="0" cy="0"/>
        </a:xfrm>
      </p:grpSpPr>
      <p:sp>
        <p:nvSpPr>
          <p:cNvPr id="88" name="Google Shape;88;p18">
            <a:extLst>
              <a:ext uri="{FF2B5EF4-FFF2-40B4-BE49-F238E27FC236}">
                <a16:creationId xmlns:a16="http://schemas.microsoft.com/office/drawing/2014/main" id="{92BB8DB3-A66E-DEA2-EC43-933BAE08D3D9}"/>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Sitka National Historical Park – History</a:t>
            </a:r>
            <a:endParaRPr sz="3200" dirty="0"/>
          </a:p>
        </p:txBody>
      </p:sp>
      <p:sp>
        <p:nvSpPr>
          <p:cNvPr id="89" name="Google Shape;89;p18">
            <a:extLst>
              <a:ext uri="{FF2B5EF4-FFF2-40B4-BE49-F238E27FC236}">
                <a16:creationId xmlns:a16="http://schemas.microsoft.com/office/drawing/2014/main" id="{92D9C075-8E01-306D-8517-D12B07A548BB}"/>
              </a:ext>
            </a:extLst>
          </p:cNvPr>
          <p:cNvSpPr txBox="1">
            <a:spLocks noGrp="1"/>
          </p:cNvSpPr>
          <p:nvPr>
            <p:ph type="body" idx="1"/>
          </p:nvPr>
        </p:nvSpPr>
        <p:spPr>
          <a:xfrm>
            <a:off x="311700" y="1153154"/>
            <a:ext cx="5218662"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2400" dirty="0">
                <a:solidFill>
                  <a:schemeClr val="tx1"/>
                </a:solidFill>
                <a:latin typeface="+mj-lt"/>
              </a:rPr>
              <a:t>- Ancestral home of </a:t>
            </a:r>
            <a:r>
              <a:rPr lang="en-US" sz="2400" b="0" i="0" dirty="0" err="1">
                <a:solidFill>
                  <a:schemeClr val="tx1"/>
                </a:solidFill>
                <a:effectLst/>
                <a:latin typeface="+mj-lt"/>
              </a:rPr>
              <a:t>Kiks.ádi</a:t>
            </a:r>
            <a:r>
              <a:rPr lang="en-US" sz="2400" b="0" i="0" dirty="0">
                <a:solidFill>
                  <a:schemeClr val="tx1"/>
                </a:solidFill>
                <a:effectLst/>
                <a:latin typeface="+mj-lt"/>
              </a:rPr>
              <a:t> clan (Sitka Tribe of Alaska)</a:t>
            </a:r>
          </a:p>
          <a:p>
            <a:pPr marL="0" lvl="0" indent="0" algn="l" rtl="0">
              <a:spcBef>
                <a:spcPts val="0"/>
              </a:spcBef>
              <a:spcAft>
                <a:spcPts val="1200"/>
              </a:spcAft>
              <a:buNone/>
            </a:pPr>
            <a:r>
              <a:rPr lang="en-US" sz="2400" dirty="0">
                <a:solidFill>
                  <a:schemeClr val="tx1"/>
                </a:solidFill>
                <a:latin typeface="+mj-lt"/>
              </a:rPr>
              <a:t>- Site of pivotal 1802 &amp; 1804 battles with Russian colonizers</a:t>
            </a:r>
          </a:p>
        </p:txBody>
      </p:sp>
      <p:pic>
        <p:nvPicPr>
          <p:cNvPr id="91" name="Google Shape;91;p18">
            <a:extLst>
              <a:ext uri="{FF2B5EF4-FFF2-40B4-BE49-F238E27FC236}">
                <a16:creationId xmlns:a16="http://schemas.microsoft.com/office/drawing/2014/main" id="{B3462BD6-AA31-677A-AAA7-7F70407AF1C2}"/>
              </a:ext>
            </a:extLst>
          </p:cNvPr>
          <p:cNvPicPr preferRelativeResize="0"/>
          <p:nvPr/>
        </p:nvPicPr>
        <p:blipFill>
          <a:blip r:embed="rId3">
            <a:alphaModFix/>
          </a:blip>
          <a:stretch>
            <a:fillRect/>
          </a:stretch>
        </p:blipFill>
        <p:spPr>
          <a:xfrm>
            <a:off x="5753075" y="1152473"/>
            <a:ext cx="2604081" cy="3472102"/>
          </a:xfrm>
          <a:prstGeom prst="rect">
            <a:avLst/>
          </a:prstGeom>
          <a:noFill/>
          <a:ln>
            <a:noFill/>
          </a:ln>
        </p:spPr>
      </p:pic>
    </p:spTree>
    <p:extLst>
      <p:ext uri="{BB962C8B-B14F-4D97-AF65-F5344CB8AC3E}">
        <p14:creationId xmlns:p14="http://schemas.microsoft.com/office/powerpoint/2010/main" val="519453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87">
          <a:extLst>
            <a:ext uri="{FF2B5EF4-FFF2-40B4-BE49-F238E27FC236}">
              <a16:creationId xmlns:a16="http://schemas.microsoft.com/office/drawing/2014/main" id="{63E06E1D-469B-8755-9E88-E7320349DFFA}"/>
            </a:ext>
          </a:extLst>
        </p:cNvPr>
        <p:cNvGrpSpPr/>
        <p:nvPr/>
      </p:nvGrpSpPr>
      <p:grpSpPr>
        <a:xfrm>
          <a:off x="0" y="0"/>
          <a:ext cx="0" cy="0"/>
          <a:chOff x="0" y="0"/>
          <a:chExt cx="0" cy="0"/>
        </a:xfrm>
      </p:grpSpPr>
      <p:sp>
        <p:nvSpPr>
          <p:cNvPr id="88" name="Google Shape;88;p18">
            <a:extLst>
              <a:ext uri="{FF2B5EF4-FFF2-40B4-BE49-F238E27FC236}">
                <a16:creationId xmlns:a16="http://schemas.microsoft.com/office/drawing/2014/main" id="{DBCC3738-ADC7-761C-40BF-DE99F64F26B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Sitka National Historical Park – History</a:t>
            </a:r>
            <a:endParaRPr sz="3200" dirty="0"/>
          </a:p>
        </p:txBody>
      </p:sp>
      <p:sp>
        <p:nvSpPr>
          <p:cNvPr id="89" name="Google Shape;89;p18">
            <a:extLst>
              <a:ext uri="{FF2B5EF4-FFF2-40B4-BE49-F238E27FC236}">
                <a16:creationId xmlns:a16="http://schemas.microsoft.com/office/drawing/2014/main" id="{E2724FA5-9D74-A9E7-C196-6FBADD377133}"/>
              </a:ext>
            </a:extLst>
          </p:cNvPr>
          <p:cNvSpPr txBox="1">
            <a:spLocks noGrp="1"/>
          </p:cNvSpPr>
          <p:nvPr>
            <p:ph type="body" idx="1"/>
          </p:nvPr>
        </p:nvSpPr>
        <p:spPr>
          <a:xfrm>
            <a:off x="311700" y="1153154"/>
            <a:ext cx="5218662" cy="368901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2400" dirty="0">
                <a:solidFill>
                  <a:schemeClr val="tx1"/>
                </a:solidFill>
                <a:latin typeface="+mj-lt"/>
              </a:rPr>
              <a:t>- Ancestral home of </a:t>
            </a:r>
            <a:r>
              <a:rPr lang="en-US" sz="2400" b="0" i="0" dirty="0" err="1">
                <a:solidFill>
                  <a:schemeClr val="tx1"/>
                </a:solidFill>
                <a:effectLst/>
                <a:latin typeface="+mj-lt"/>
              </a:rPr>
              <a:t>Kiks.ádi</a:t>
            </a:r>
            <a:r>
              <a:rPr lang="en-US" sz="2400" b="0" i="0" dirty="0">
                <a:solidFill>
                  <a:schemeClr val="tx1"/>
                </a:solidFill>
                <a:effectLst/>
                <a:latin typeface="+mj-lt"/>
              </a:rPr>
              <a:t> clan (Sitka Tribe of Alaska)</a:t>
            </a:r>
          </a:p>
          <a:p>
            <a:pPr marL="0" lvl="0" indent="0" algn="l" rtl="0">
              <a:spcBef>
                <a:spcPts val="0"/>
              </a:spcBef>
              <a:spcAft>
                <a:spcPts val="1200"/>
              </a:spcAft>
              <a:buNone/>
            </a:pPr>
            <a:r>
              <a:rPr lang="en-US" sz="2400" dirty="0">
                <a:solidFill>
                  <a:schemeClr val="tx1"/>
                </a:solidFill>
                <a:latin typeface="+mj-lt"/>
              </a:rPr>
              <a:t>- Site of pivotal 1802 &amp; 1804 battles with Russian colonizers</a:t>
            </a:r>
          </a:p>
          <a:p>
            <a:pPr marL="0" lvl="0" indent="0" algn="l" rtl="0">
              <a:spcBef>
                <a:spcPts val="0"/>
              </a:spcBef>
              <a:spcAft>
                <a:spcPts val="1200"/>
              </a:spcAft>
              <a:buNone/>
            </a:pPr>
            <a:r>
              <a:rPr lang="en-US" sz="2400" dirty="0">
                <a:solidFill>
                  <a:schemeClr val="tx1"/>
                </a:solidFill>
                <a:latin typeface="+mj-lt"/>
              </a:rPr>
              <a:t>- Declared a National Monument in 1910, National Historical Park in 1972</a:t>
            </a:r>
            <a:endParaRPr sz="2400" dirty="0">
              <a:solidFill>
                <a:schemeClr val="tx1"/>
              </a:solidFill>
              <a:latin typeface="+mj-lt"/>
            </a:endParaRPr>
          </a:p>
        </p:txBody>
      </p:sp>
      <p:pic>
        <p:nvPicPr>
          <p:cNvPr id="91" name="Google Shape;91;p18">
            <a:extLst>
              <a:ext uri="{FF2B5EF4-FFF2-40B4-BE49-F238E27FC236}">
                <a16:creationId xmlns:a16="http://schemas.microsoft.com/office/drawing/2014/main" id="{F7688327-0890-2FBB-09DE-B182943700D6}"/>
              </a:ext>
            </a:extLst>
          </p:cNvPr>
          <p:cNvPicPr preferRelativeResize="0"/>
          <p:nvPr/>
        </p:nvPicPr>
        <p:blipFill>
          <a:blip r:embed="rId3">
            <a:alphaModFix/>
          </a:blip>
          <a:stretch>
            <a:fillRect/>
          </a:stretch>
        </p:blipFill>
        <p:spPr>
          <a:xfrm>
            <a:off x="5753075" y="1152473"/>
            <a:ext cx="2604081" cy="3472102"/>
          </a:xfrm>
          <a:prstGeom prst="rect">
            <a:avLst/>
          </a:prstGeom>
          <a:noFill/>
          <a:ln>
            <a:noFill/>
          </a:ln>
        </p:spPr>
      </p:pic>
    </p:spTree>
    <p:extLst>
      <p:ext uri="{BB962C8B-B14F-4D97-AF65-F5344CB8AC3E}">
        <p14:creationId xmlns:p14="http://schemas.microsoft.com/office/powerpoint/2010/main" val="864031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19"/>
          <p:cNvPicPr preferRelativeResize="0">
            <a:picLocks noChangeAspect="1"/>
          </p:cNvPicPr>
          <p:nvPr/>
        </p:nvPicPr>
        <p:blipFill>
          <a:blip r:embed="rId3">
            <a:alphaModFix/>
          </a:blip>
          <a:stretch>
            <a:fillRect/>
          </a:stretch>
        </p:blipFill>
        <p:spPr>
          <a:xfrm>
            <a:off x="0" y="0"/>
            <a:ext cx="9144000" cy="5250656"/>
          </a:xfrm>
          <a:prstGeom prst="rect">
            <a:avLst/>
          </a:prstGeom>
          <a:noFill/>
          <a:ln>
            <a:noFill/>
          </a:ln>
        </p:spPr>
      </p:pic>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Sitka National Historical Park – Indian River</a:t>
            </a:r>
            <a:endParaRPr sz="3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78FB967E-9D47-B264-66A4-058F4ED60B44}"/>
            </a:ext>
          </a:extLst>
        </p:cNvPr>
        <p:cNvGrpSpPr/>
        <p:nvPr/>
      </p:nvGrpSpPr>
      <p:grpSpPr>
        <a:xfrm>
          <a:off x="0" y="0"/>
          <a:ext cx="0" cy="0"/>
          <a:chOff x="0" y="0"/>
          <a:chExt cx="0" cy="0"/>
        </a:xfrm>
      </p:grpSpPr>
      <p:pic>
        <p:nvPicPr>
          <p:cNvPr id="105" name="Google Shape;105;p20">
            <a:extLst>
              <a:ext uri="{FF2B5EF4-FFF2-40B4-BE49-F238E27FC236}">
                <a16:creationId xmlns:a16="http://schemas.microsoft.com/office/drawing/2014/main" id="{AC2126F9-9E83-76B8-8CE8-AB181918D7D9}"/>
              </a:ext>
            </a:extLst>
          </p:cNvPr>
          <p:cNvPicPr preferRelativeResize="0">
            <a:picLocks noChangeAspect="1"/>
          </p:cNvPicPr>
          <p:nvPr/>
        </p:nvPicPr>
        <p:blipFill>
          <a:blip r:embed="rId3">
            <a:alphaModFix/>
          </a:blip>
          <a:stretch>
            <a:fillRect/>
          </a:stretch>
        </p:blipFill>
        <p:spPr>
          <a:xfrm>
            <a:off x="0" y="-8792"/>
            <a:ext cx="9144000" cy="6857989"/>
          </a:xfrm>
          <a:prstGeom prst="rect">
            <a:avLst/>
          </a:prstGeom>
          <a:noFill/>
          <a:ln>
            <a:noFill/>
          </a:ln>
        </p:spPr>
      </p:pic>
      <p:pic>
        <p:nvPicPr>
          <p:cNvPr id="4" name="Google Shape;98;p19">
            <a:extLst>
              <a:ext uri="{FF2B5EF4-FFF2-40B4-BE49-F238E27FC236}">
                <a16:creationId xmlns:a16="http://schemas.microsoft.com/office/drawing/2014/main" id="{68C09292-B882-A326-44CA-BB44FA2C5485}"/>
              </a:ext>
            </a:extLst>
          </p:cNvPr>
          <p:cNvPicPr preferRelativeResize="0">
            <a:picLocks noChangeAspect="1"/>
          </p:cNvPicPr>
          <p:nvPr/>
        </p:nvPicPr>
        <p:blipFill>
          <a:blip r:embed="rId4">
            <a:alphaModFix/>
          </a:blip>
          <a:stretch>
            <a:fillRect/>
          </a:stretch>
        </p:blipFill>
        <p:spPr>
          <a:xfrm>
            <a:off x="0" y="0"/>
            <a:ext cx="9144000" cy="5250656"/>
          </a:xfrm>
          <a:prstGeom prst="rect">
            <a:avLst/>
          </a:prstGeom>
          <a:noFill/>
          <a:ln>
            <a:noFill/>
          </a:ln>
        </p:spPr>
      </p:pic>
      <p:sp>
        <p:nvSpPr>
          <p:cNvPr id="2" name="Rectangle 1">
            <a:extLst>
              <a:ext uri="{FF2B5EF4-FFF2-40B4-BE49-F238E27FC236}">
                <a16:creationId xmlns:a16="http://schemas.microsoft.com/office/drawing/2014/main" id="{A95C9613-1799-16C8-B7D2-9AF3D396AFB8}"/>
              </a:ext>
            </a:extLst>
          </p:cNvPr>
          <p:cNvSpPr/>
          <p:nvPr/>
        </p:nvSpPr>
        <p:spPr>
          <a:xfrm>
            <a:off x="404445" y="445025"/>
            <a:ext cx="8335107" cy="4294029"/>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Google Shape;103;p20">
            <a:extLst>
              <a:ext uri="{FF2B5EF4-FFF2-40B4-BE49-F238E27FC236}">
                <a16:creationId xmlns:a16="http://schemas.microsoft.com/office/drawing/2014/main" id="{4E61DD29-384A-033E-436D-4F127F6C47C1}"/>
              </a:ext>
            </a:extLst>
          </p:cNvPr>
          <p:cNvSpPr txBox="1">
            <a:spLocks noGrp="1"/>
          </p:cNvSpPr>
          <p:nvPr>
            <p:ph type="title"/>
          </p:nvPr>
        </p:nvSpPr>
        <p:spPr>
          <a:xfrm>
            <a:off x="40444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Sitka National Historical Park – Indian River</a:t>
            </a:r>
            <a:endParaRPr sz="3200" dirty="0">
              <a:solidFill>
                <a:schemeClr val="bg1"/>
              </a:solidFill>
            </a:endParaRPr>
          </a:p>
        </p:txBody>
      </p:sp>
      <p:sp>
        <p:nvSpPr>
          <p:cNvPr id="3" name="Google Shape;111;p21">
            <a:extLst>
              <a:ext uri="{FF2B5EF4-FFF2-40B4-BE49-F238E27FC236}">
                <a16:creationId xmlns:a16="http://schemas.microsoft.com/office/drawing/2014/main" id="{7D97FE00-B869-76CA-2219-C45E7D939E7C}"/>
              </a:ext>
            </a:extLst>
          </p:cNvPr>
          <p:cNvSpPr txBox="1">
            <a:spLocks noGrp="1"/>
          </p:cNvSpPr>
          <p:nvPr>
            <p:ph type="body" idx="1"/>
          </p:nvPr>
        </p:nvSpPr>
        <p:spPr>
          <a:xfrm>
            <a:off x="536331" y="1151792"/>
            <a:ext cx="7751816" cy="1570626"/>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en" sz="2400" dirty="0">
                <a:solidFill>
                  <a:schemeClr val="bg1"/>
                </a:solidFill>
              </a:rPr>
              <a:t>- </a:t>
            </a:r>
            <a:r>
              <a:rPr lang="en-US" sz="2400" b="0" i="0" dirty="0" err="1">
                <a:solidFill>
                  <a:schemeClr val="bg1"/>
                </a:solidFill>
                <a:effectLst/>
                <a:latin typeface="+mj-lt"/>
              </a:rPr>
              <a:t>Kiks.ádi</a:t>
            </a:r>
            <a:r>
              <a:rPr lang="en-US" sz="2400" b="0" i="0" dirty="0">
                <a:solidFill>
                  <a:schemeClr val="bg1"/>
                </a:solidFill>
                <a:effectLst/>
                <a:latin typeface="+mj-lt"/>
              </a:rPr>
              <a:t> fishing camp established in the </a:t>
            </a:r>
            <a:r>
              <a:rPr lang="en-US" sz="2400" dirty="0">
                <a:solidFill>
                  <a:schemeClr val="bg1"/>
                </a:solidFill>
                <a:latin typeface="+mj-lt"/>
              </a:rPr>
              <a:t>ancient past</a:t>
            </a:r>
          </a:p>
          <a:p>
            <a:pPr marL="0" lvl="0" indent="0" algn="l" rtl="0">
              <a:lnSpc>
                <a:spcPct val="100000"/>
              </a:lnSpc>
              <a:spcBef>
                <a:spcPts val="0"/>
              </a:spcBef>
              <a:spcAft>
                <a:spcPts val="0"/>
              </a:spcAft>
              <a:buNone/>
            </a:pPr>
            <a:r>
              <a:rPr lang="en-US" sz="2400" dirty="0">
                <a:solidFill>
                  <a:schemeClr val="bg1"/>
                </a:solidFill>
              </a:rPr>
              <a:t>	(Sitka Tribe of Alaska)</a:t>
            </a:r>
          </a:p>
          <a:p>
            <a:pPr marL="0" lvl="0" indent="0" algn="l" rtl="0">
              <a:lnSpc>
                <a:spcPct val="100000"/>
              </a:lnSpc>
              <a:spcBef>
                <a:spcPts val="0"/>
              </a:spcBef>
              <a:spcAft>
                <a:spcPts val="0"/>
              </a:spcAft>
              <a:buNone/>
            </a:pPr>
            <a:endParaRPr lang="en-US" sz="2400" dirty="0">
              <a:solidFill>
                <a:schemeClr val="bg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2108764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303D68AA-181B-22D9-E45E-3FF2A5A87CF1}"/>
            </a:ext>
          </a:extLst>
        </p:cNvPr>
        <p:cNvGrpSpPr/>
        <p:nvPr/>
      </p:nvGrpSpPr>
      <p:grpSpPr>
        <a:xfrm>
          <a:off x="0" y="0"/>
          <a:ext cx="0" cy="0"/>
          <a:chOff x="0" y="0"/>
          <a:chExt cx="0" cy="0"/>
        </a:xfrm>
      </p:grpSpPr>
      <p:pic>
        <p:nvPicPr>
          <p:cNvPr id="105" name="Google Shape;105;p20">
            <a:extLst>
              <a:ext uri="{FF2B5EF4-FFF2-40B4-BE49-F238E27FC236}">
                <a16:creationId xmlns:a16="http://schemas.microsoft.com/office/drawing/2014/main" id="{EF09DE56-3ED1-171B-3F71-9F3226370D91}"/>
              </a:ext>
            </a:extLst>
          </p:cNvPr>
          <p:cNvPicPr preferRelativeResize="0">
            <a:picLocks noChangeAspect="1"/>
          </p:cNvPicPr>
          <p:nvPr/>
        </p:nvPicPr>
        <p:blipFill>
          <a:blip r:embed="rId3">
            <a:alphaModFix/>
          </a:blip>
          <a:stretch>
            <a:fillRect/>
          </a:stretch>
        </p:blipFill>
        <p:spPr>
          <a:xfrm>
            <a:off x="0" y="-8792"/>
            <a:ext cx="9144000" cy="6857989"/>
          </a:xfrm>
          <a:prstGeom prst="rect">
            <a:avLst/>
          </a:prstGeom>
          <a:noFill/>
          <a:ln>
            <a:noFill/>
          </a:ln>
        </p:spPr>
      </p:pic>
      <p:pic>
        <p:nvPicPr>
          <p:cNvPr id="4" name="Google Shape;98;p19">
            <a:extLst>
              <a:ext uri="{FF2B5EF4-FFF2-40B4-BE49-F238E27FC236}">
                <a16:creationId xmlns:a16="http://schemas.microsoft.com/office/drawing/2014/main" id="{FEFC6F96-7066-7972-F566-6070C522E6CD}"/>
              </a:ext>
            </a:extLst>
          </p:cNvPr>
          <p:cNvPicPr preferRelativeResize="0">
            <a:picLocks noChangeAspect="1"/>
          </p:cNvPicPr>
          <p:nvPr/>
        </p:nvPicPr>
        <p:blipFill>
          <a:blip r:embed="rId4">
            <a:alphaModFix/>
          </a:blip>
          <a:stretch>
            <a:fillRect/>
          </a:stretch>
        </p:blipFill>
        <p:spPr>
          <a:xfrm>
            <a:off x="0" y="0"/>
            <a:ext cx="9144000" cy="5250656"/>
          </a:xfrm>
          <a:prstGeom prst="rect">
            <a:avLst/>
          </a:prstGeom>
          <a:noFill/>
          <a:ln>
            <a:noFill/>
          </a:ln>
        </p:spPr>
      </p:pic>
      <p:sp>
        <p:nvSpPr>
          <p:cNvPr id="2" name="Rectangle 1">
            <a:extLst>
              <a:ext uri="{FF2B5EF4-FFF2-40B4-BE49-F238E27FC236}">
                <a16:creationId xmlns:a16="http://schemas.microsoft.com/office/drawing/2014/main" id="{C2A98D9C-4425-65F7-AC14-17243C88D285}"/>
              </a:ext>
            </a:extLst>
          </p:cNvPr>
          <p:cNvSpPr/>
          <p:nvPr/>
        </p:nvSpPr>
        <p:spPr>
          <a:xfrm>
            <a:off x="404445" y="445025"/>
            <a:ext cx="8335107" cy="4294029"/>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Google Shape;103;p20">
            <a:extLst>
              <a:ext uri="{FF2B5EF4-FFF2-40B4-BE49-F238E27FC236}">
                <a16:creationId xmlns:a16="http://schemas.microsoft.com/office/drawing/2014/main" id="{6B39D3DF-3D8A-A476-F9B4-BA9984ED2D54}"/>
              </a:ext>
            </a:extLst>
          </p:cNvPr>
          <p:cNvSpPr txBox="1">
            <a:spLocks noGrp="1"/>
          </p:cNvSpPr>
          <p:nvPr>
            <p:ph type="title"/>
          </p:nvPr>
        </p:nvSpPr>
        <p:spPr>
          <a:xfrm>
            <a:off x="40444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Sitka National Historical Park – Indian River</a:t>
            </a:r>
            <a:endParaRPr sz="3200" dirty="0">
              <a:solidFill>
                <a:schemeClr val="bg1"/>
              </a:solidFill>
            </a:endParaRPr>
          </a:p>
        </p:txBody>
      </p:sp>
      <p:sp>
        <p:nvSpPr>
          <p:cNvPr id="3" name="Google Shape;111;p21">
            <a:extLst>
              <a:ext uri="{FF2B5EF4-FFF2-40B4-BE49-F238E27FC236}">
                <a16:creationId xmlns:a16="http://schemas.microsoft.com/office/drawing/2014/main" id="{4B62B755-ADA7-D759-DF91-CD46022001B7}"/>
              </a:ext>
            </a:extLst>
          </p:cNvPr>
          <p:cNvSpPr txBox="1">
            <a:spLocks noGrp="1"/>
          </p:cNvSpPr>
          <p:nvPr>
            <p:ph type="body" idx="1"/>
          </p:nvPr>
        </p:nvSpPr>
        <p:spPr>
          <a:xfrm>
            <a:off x="536331" y="1151792"/>
            <a:ext cx="7751816" cy="1986263"/>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en" sz="2400" dirty="0">
                <a:solidFill>
                  <a:schemeClr val="bg1"/>
                </a:solidFill>
              </a:rPr>
              <a:t>- </a:t>
            </a:r>
            <a:r>
              <a:rPr lang="en-US" sz="2400" b="0" i="0" dirty="0" err="1">
                <a:solidFill>
                  <a:schemeClr val="bg1"/>
                </a:solidFill>
                <a:effectLst/>
                <a:latin typeface="+mj-lt"/>
              </a:rPr>
              <a:t>Kiks.ádi</a:t>
            </a:r>
            <a:r>
              <a:rPr lang="en-US" sz="2400" b="0" i="0" dirty="0">
                <a:solidFill>
                  <a:schemeClr val="bg1"/>
                </a:solidFill>
                <a:effectLst/>
                <a:latin typeface="+mj-lt"/>
              </a:rPr>
              <a:t> fishing camp established in the </a:t>
            </a:r>
            <a:r>
              <a:rPr lang="en-US" sz="2400" dirty="0">
                <a:solidFill>
                  <a:schemeClr val="bg1"/>
                </a:solidFill>
                <a:latin typeface="+mj-lt"/>
              </a:rPr>
              <a:t>ancient past</a:t>
            </a:r>
          </a:p>
          <a:p>
            <a:pPr marL="0" lvl="0" indent="0" algn="l" rtl="0">
              <a:lnSpc>
                <a:spcPct val="100000"/>
              </a:lnSpc>
              <a:spcBef>
                <a:spcPts val="0"/>
              </a:spcBef>
              <a:spcAft>
                <a:spcPts val="0"/>
              </a:spcAft>
              <a:buNone/>
            </a:pPr>
            <a:r>
              <a:rPr lang="en-US" sz="2400" dirty="0">
                <a:solidFill>
                  <a:schemeClr val="bg1"/>
                </a:solidFill>
              </a:rPr>
              <a:t>	(Sitka Tribe of Alaska)</a:t>
            </a:r>
          </a:p>
          <a:p>
            <a:pPr marL="0" lvl="0" indent="0" algn="l" rtl="0">
              <a:lnSpc>
                <a:spcPct val="100000"/>
              </a:lnSpc>
              <a:spcBef>
                <a:spcPts val="0"/>
              </a:spcBef>
              <a:spcAft>
                <a:spcPts val="0"/>
              </a:spcAft>
              <a:buNone/>
            </a:pPr>
            <a:endParaRPr lang="en-US" sz="2400" dirty="0">
              <a:solidFill>
                <a:schemeClr val="bg1"/>
              </a:solidFill>
            </a:endParaRPr>
          </a:p>
          <a:p>
            <a:pPr marL="0" lvl="0" indent="0" algn="l" rtl="0">
              <a:lnSpc>
                <a:spcPct val="100000"/>
              </a:lnSpc>
              <a:spcBef>
                <a:spcPts val="0"/>
              </a:spcBef>
              <a:spcAft>
                <a:spcPts val="0"/>
              </a:spcAft>
              <a:buNone/>
            </a:pPr>
            <a:r>
              <a:rPr lang="en-US" sz="2400" dirty="0">
                <a:solidFill>
                  <a:schemeClr val="bg1"/>
                </a:solidFill>
              </a:rPr>
              <a:t>- Strong pink salmon runs into 20</a:t>
            </a:r>
            <a:r>
              <a:rPr lang="en-US" sz="2400" baseline="30000" dirty="0">
                <a:solidFill>
                  <a:schemeClr val="bg1"/>
                </a:solidFill>
              </a:rPr>
              <a:t>th</a:t>
            </a:r>
            <a:r>
              <a:rPr lang="en-US" sz="2400" dirty="0">
                <a:solidFill>
                  <a:schemeClr val="bg1"/>
                </a:solidFill>
              </a:rPr>
              <a:t> century”</a:t>
            </a:r>
          </a:p>
          <a:p>
            <a:pPr marL="0" indent="0">
              <a:lnSpc>
                <a:spcPct val="100000"/>
              </a:lnSpc>
              <a:buNone/>
            </a:pPr>
            <a:r>
              <a:rPr lang="en-US" sz="2400" dirty="0">
                <a:solidFill>
                  <a:schemeClr val="bg1"/>
                </a:solidFill>
              </a:rPr>
              <a:t>	</a:t>
            </a: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1776085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48E25786-C519-48A7-811C-AB7D2CDF954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38411D8-13A6-0D28-B0B5-AACF450233D7}"/>
              </a:ext>
            </a:extLst>
          </p:cNvPr>
          <p:cNvPicPr>
            <a:picLocks noChangeAspect="1"/>
          </p:cNvPicPr>
          <p:nvPr/>
        </p:nvPicPr>
        <p:blipFill>
          <a:blip r:embed="rId3"/>
          <a:stretch>
            <a:fillRect/>
          </a:stretch>
        </p:blipFill>
        <p:spPr>
          <a:xfrm>
            <a:off x="0" y="0"/>
            <a:ext cx="11021786" cy="5143500"/>
          </a:xfrm>
          <a:prstGeom prst="rect">
            <a:avLst/>
          </a:prstGeom>
        </p:spPr>
      </p:pic>
      <p:sp>
        <p:nvSpPr>
          <p:cNvPr id="74" name="Google Shape;74;p16">
            <a:extLst>
              <a:ext uri="{FF2B5EF4-FFF2-40B4-BE49-F238E27FC236}">
                <a16:creationId xmlns:a16="http://schemas.microsoft.com/office/drawing/2014/main" id="{69D30A94-CFE9-E378-09FF-DDF45CE7F0E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Hyperabundance of Endemic Species</a:t>
            </a:r>
            <a:endParaRPr sz="3200" dirty="0">
              <a:solidFill>
                <a:schemeClr val="bg1"/>
              </a:solidFill>
            </a:endParaRPr>
          </a:p>
        </p:txBody>
      </p:sp>
      <p:sp>
        <p:nvSpPr>
          <p:cNvPr id="75" name="Google Shape;75;p16">
            <a:extLst>
              <a:ext uri="{FF2B5EF4-FFF2-40B4-BE49-F238E27FC236}">
                <a16:creationId xmlns:a16="http://schemas.microsoft.com/office/drawing/2014/main" id="{D9E9297D-0B54-3CB9-0CE3-11E39D430CEE}"/>
              </a:ext>
            </a:extLst>
          </p:cNvPr>
          <p:cNvSpPr txBox="1">
            <a:spLocks noGrp="1"/>
          </p:cNvSpPr>
          <p:nvPr>
            <p:ph type="body" idx="1"/>
          </p:nvPr>
        </p:nvSpPr>
        <p:spPr>
          <a:xfrm>
            <a:off x="311700" y="1207608"/>
            <a:ext cx="4005323" cy="3416400"/>
          </a:xfrm>
          <a:prstGeom prst="rect">
            <a:avLst/>
          </a:prstGeom>
        </p:spPr>
        <p:txBody>
          <a:bodyPr spcFirstLastPara="1" wrap="square" lIns="91425" tIns="91425" rIns="91425" bIns="91425" anchor="t" anchorCtr="0">
            <a:normAutofit/>
          </a:bodyPr>
          <a:lstStyle/>
          <a:p>
            <a:pPr marL="0" indent="0">
              <a:buNone/>
            </a:pPr>
            <a:r>
              <a:rPr lang="en-US" sz="2400" u="sng" dirty="0">
                <a:solidFill>
                  <a:schemeClr val="bg1"/>
                </a:solidFill>
              </a:rPr>
              <a:t>Mountain pine beetle</a:t>
            </a:r>
          </a:p>
        </p:txBody>
      </p:sp>
      <p:sp>
        <p:nvSpPr>
          <p:cNvPr id="2" name="TextBox 1">
            <a:extLst>
              <a:ext uri="{FF2B5EF4-FFF2-40B4-BE49-F238E27FC236}">
                <a16:creationId xmlns:a16="http://schemas.microsoft.com/office/drawing/2014/main" id="{8CE6C814-8B9A-CCA6-AD53-726552B8C10D}"/>
              </a:ext>
            </a:extLst>
          </p:cNvPr>
          <p:cNvSpPr txBox="1"/>
          <p:nvPr/>
        </p:nvSpPr>
        <p:spPr>
          <a:xfrm>
            <a:off x="5608187"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a:t>
            </a:r>
            <a:r>
              <a:rPr lang="en-US" sz="900" dirty="0" err="1">
                <a:solidFill>
                  <a:schemeClr val="tx1">
                    <a:lumMod val="85000"/>
                  </a:schemeClr>
                </a:solidFill>
              </a:rPr>
              <a:t>Themightyquill</a:t>
            </a:r>
            <a:endParaRPr lang="en-US" sz="900" dirty="0">
              <a:solidFill>
                <a:schemeClr val="tx1">
                  <a:lumMod val="85000"/>
                </a:schemeClr>
              </a:solidFill>
            </a:endParaRPr>
          </a:p>
        </p:txBody>
      </p:sp>
      <p:pic>
        <p:nvPicPr>
          <p:cNvPr id="3" name="Picture 2">
            <a:extLst>
              <a:ext uri="{FF2B5EF4-FFF2-40B4-BE49-F238E27FC236}">
                <a16:creationId xmlns:a16="http://schemas.microsoft.com/office/drawing/2014/main" id="{1020B2E0-A14F-F7B6-E0F5-C1858598B21A}"/>
              </a:ext>
            </a:extLst>
          </p:cNvPr>
          <p:cNvPicPr>
            <a:picLocks noChangeAspect="1"/>
          </p:cNvPicPr>
          <p:nvPr/>
        </p:nvPicPr>
        <p:blipFill>
          <a:blip r:embed="rId4"/>
          <a:stretch>
            <a:fillRect/>
          </a:stretch>
        </p:blipFill>
        <p:spPr>
          <a:xfrm>
            <a:off x="7326300" y="0"/>
            <a:ext cx="1817700" cy="1310054"/>
          </a:xfrm>
          <a:prstGeom prst="rect">
            <a:avLst/>
          </a:prstGeom>
        </p:spPr>
      </p:pic>
    </p:spTree>
    <p:extLst>
      <p:ext uri="{BB962C8B-B14F-4D97-AF65-F5344CB8AC3E}">
        <p14:creationId xmlns:p14="http://schemas.microsoft.com/office/powerpoint/2010/main" val="80420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7612B600-CAA0-57BB-2829-714ED5496F64}"/>
            </a:ext>
          </a:extLst>
        </p:cNvPr>
        <p:cNvGrpSpPr/>
        <p:nvPr/>
      </p:nvGrpSpPr>
      <p:grpSpPr>
        <a:xfrm>
          <a:off x="0" y="0"/>
          <a:ext cx="0" cy="0"/>
          <a:chOff x="0" y="0"/>
          <a:chExt cx="0" cy="0"/>
        </a:xfrm>
      </p:grpSpPr>
      <p:pic>
        <p:nvPicPr>
          <p:cNvPr id="105" name="Google Shape;105;p20">
            <a:extLst>
              <a:ext uri="{FF2B5EF4-FFF2-40B4-BE49-F238E27FC236}">
                <a16:creationId xmlns:a16="http://schemas.microsoft.com/office/drawing/2014/main" id="{F0DAF46C-8011-53CD-092F-A6D4BAF7F9E4}"/>
              </a:ext>
            </a:extLst>
          </p:cNvPr>
          <p:cNvPicPr preferRelativeResize="0">
            <a:picLocks noChangeAspect="1"/>
          </p:cNvPicPr>
          <p:nvPr/>
        </p:nvPicPr>
        <p:blipFill>
          <a:blip r:embed="rId3">
            <a:alphaModFix/>
          </a:blip>
          <a:stretch>
            <a:fillRect/>
          </a:stretch>
        </p:blipFill>
        <p:spPr>
          <a:xfrm>
            <a:off x="0" y="-8792"/>
            <a:ext cx="9144000" cy="6857989"/>
          </a:xfrm>
          <a:prstGeom prst="rect">
            <a:avLst/>
          </a:prstGeom>
          <a:noFill/>
          <a:ln>
            <a:noFill/>
          </a:ln>
        </p:spPr>
      </p:pic>
      <p:pic>
        <p:nvPicPr>
          <p:cNvPr id="4" name="Google Shape;98;p19">
            <a:extLst>
              <a:ext uri="{FF2B5EF4-FFF2-40B4-BE49-F238E27FC236}">
                <a16:creationId xmlns:a16="http://schemas.microsoft.com/office/drawing/2014/main" id="{13FB8F57-7244-85E8-0CD8-87CF845888B2}"/>
              </a:ext>
            </a:extLst>
          </p:cNvPr>
          <p:cNvPicPr preferRelativeResize="0">
            <a:picLocks noChangeAspect="1"/>
          </p:cNvPicPr>
          <p:nvPr/>
        </p:nvPicPr>
        <p:blipFill>
          <a:blip r:embed="rId4">
            <a:alphaModFix/>
          </a:blip>
          <a:stretch>
            <a:fillRect/>
          </a:stretch>
        </p:blipFill>
        <p:spPr>
          <a:xfrm>
            <a:off x="0" y="0"/>
            <a:ext cx="9144000" cy="5250656"/>
          </a:xfrm>
          <a:prstGeom prst="rect">
            <a:avLst/>
          </a:prstGeom>
          <a:noFill/>
          <a:ln>
            <a:noFill/>
          </a:ln>
        </p:spPr>
      </p:pic>
      <p:sp>
        <p:nvSpPr>
          <p:cNvPr id="2" name="Rectangle 1">
            <a:extLst>
              <a:ext uri="{FF2B5EF4-FFF2-40B4-BE49-F238E27FC236}">
                <a16:creationId xmlns:a16="http://schemas.microsoft.com/office/drawing/2014/main" id="{1004B5FD-664F-4843-A2F1-A30DD8AA2C0C}"/>
              </a:ext>
            </a:extLst>
          </p:cNvPr>
          <p:cNvSpPr/>
          <p:nvPr/>
        </p:nvSpPr>
        <p:spPr>
          <a:xfrm>
            <a:off x="404445" y="445025"/>
            <a:ext cx="8335107" cy="4294029"/>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Google Shape;103;p20">
            <a:extLst>
              <a:ext uri="{FF2B5EF4-FFF2-40B4-BE49-F238E27FC236}">
                <a16:creationId xmlns:a16="http://schemas.microsoft.com/office/drawing/2014/main" id="{8BC37EBB-EC66-125E-7A8F-A4101F22CD00}"/>
              </a:ext>
            </a:extLst>
          </p:cNvPr>
          <p:cNvSpPr txBox="1">
            <a:spLocks noGrp="1"/>
          </p:cNvSpPr>
          <p:nvPr>
            <p:ph type="title"/>
          </p:nvPr>
        </p:nvSpPr>
        <p:spPr>
          <a:xfrm>
            <a:off x="40444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Sitka National Historical Park – Indian River</a:t>
            </a:r>
            <a:endParaRPr sz="3200" dirty="0">
              <a:solidFill>
                <a:schemeClr val="bg1"/>
              </a:solidFill>
            </a:endParaRPr>
          </a:p>
        </p:txBody>
      </p:sp>
      <p:sp>
        <p:nvSpPr>
          <p:cNvPr id="3" name="Google Shape;111;p21">
            <a:extLst>
              <a:ext uri="{FF2B5EF4-FFF2-40B4-BE49-F238E27FC236}">
                <a16:creationId xmlns:a16="http://schemas.microsoft.com/office/drawing/2014/main" id="{E71121FD-0063-B017-52B7-6C7433651CF1}"/>
              </a:ext>
            </a:extLst>
          </p:cNvPr>
          <p:cNvSpPr txBox="1">
            <a:spLocks noGrp="1"/>
          </p:cNvSpPr>
          <p:nvPr>
            <p:ph type="body" idx="1"/>
          </p:nvPr>
        </p:nvSpPr>
        <p:spPr>
          <a:xfrm>
            <a:off x="536331" y="1151792"/>
            <a:ext cx="7751816" cy="3253953"/>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en" sz="2400" dirty="0">
                <a:solidFill>
                  <a:schemeClr val="bg1"/>
                </a:solidFill>
              </a:rPr>
              <a:t>- </a:t>
            </a:r>
            <a:r>
              <a:rPr lang="en-US" sz="2400" b="0" i="0" dirty="0" err="1">
                <a:solidFill>
                  <a:schemeClr val="bg1"/>
                </a:solidFill>
                <a:effectLst/>
                <a:latin typeface="+mj-lt"/>
              </a:rPr>
              <a:t>Kiks.ádi</a:t>
            </a:r>
            <a:r>
              <a:rPr lang="en-US" sz="2400" b="0" i="0" dirty="0">
                <a:solidFill>
                  <a:schemeClr val="bg1"/>
                </a:solidFill>
                <a:effectLst/>
                <a:latin typeface="+mj-lt"/>
              </a:rPr>
              <a:t> fishing camp established in the </a:t>
            </a:r>
            <a:r>
              <a:rPr lang="en-US" sz="2400" dirty="0">
                <a:solidFill>
                  <a:schemeClr val="bg1"/>
                </a:solidFill>
                <a:latin typeface="+mj-lt"/>
              </a:rPr>
              <a:t>ancient past</a:t>
            </a:r>
          </a:p>
          <a:p>
            <a:pPr marL="0" lvl="0" indent="0" algn="l" rtl="0">
              <a:lnSpc>
                <a:spcPct val="100000"/>
              </a:lnSpc>
              <a:spcBef>
                <a:spcPts val="0"/>
              </a:spcBef>
              <a:spcAft>
                <a:spcPts val="0"/>
              </a:spcAft>
              <a:buNone/>
            </a:pPr>
            <a:r>
              <a:rPr lang="en-US" sz="2400" dirty="0">
                <a:solidFill>
                  <a:schemeClr val="bg1"/>
                </a:solidFill>
              </a:rPr>
              <a:t>	(Sitka Tribe of Alaska)</a:t>
            </a:r>
          </a:p>
          <a:p>
            <a:pPr marL="0" lvl="0" indent="0" algn="l" rtl="0">
              <a:lnSpc>
                <a:spcPct val="100000"/>
              </a:lnSpc>
              <a:spcBef>
                <a:spcPts val="0"/>
              </a:spcBef>
              <a:spcAft>
                <a:spcPts val="0"/>
              </a:spcAft>
              <a:buNone/>
            </a:pPr>
            <a:endParaRPr lang="en-US" sz="2400" dirty="0">
              <a:solidFill>
                <a:schemeClr val="bg1"/>
              </a:solidFill>
            </a:endParaRPr>
          </a:p>
          <a:p>
            <a:pPr marL="0" lvl="0" indent="0" algn="l" rtl="0">
              <a:lnSpc>
                <a:spcPct val="100000"/>
              </a:lnSpc>
              <a:spcBef>
                <a:spcPts val="0"/>
              </a:spcBef>
              <a:spcAft>
                <a:spcPts val="0"/>
              </a:spcAft>
              <a:buNone/>
            </a:pPr>
            <a:r>
              <a:rPr lang="en-US" sz="2400" dirty="0">
                <a:solidFill>
                  <a:schemeClr val="bg1"/>
                </a:solidFill>
              </a:rPr>
              <a:t>- Strong pink salmon runs into 20</a:t>
            </a:r>
            <a:r>
              <a:rPr lang="en-US" sz="2400" baseline="30000" dirty="0">
                <a:solidFill>
                  <a:schemeClr val="bg1"/>
                </a:solidFill>
              </a:rPr>
              <a:t>th</a:t>
            </a:r>
            <a:r>
              <a:rPr lang="en-US" sz="2400" dirty="0">
                <a:solidFill>
                  <a:schemeClr val="bg1"/>
                </a:solidFill>
              </a:rPr>
              <a:t> century”</a:t>
            </a:r>
          </a:p>
          <a:p>
            <a:pPr marL="0" indent="0">
              <a:lnSpc>
                <a:spcPct val="100000"/>
              </a:lnSpc>
              <a:buNone/>
            </a:pPr>
            <a:r>
              <a:rPr lang="en-US" sz="2400" dirty="0">
                <a:solidFill>
                  <a:schemeClr val="bg1"/>
                </a:solidFill>
              </a:rPr>
              <a:t>	</a:t>
            </a:r>
            <a:r>
              <a:rPr lang="en-US" sz="2000" dirty="0">
                <a:solidFill>
                  <a:schemeClr val="bg1"/>
                </a:solidFill>
              </a:rPr>
              <a:t>“…it seemed like you should just be able to walk 	across the river on the humpies, there were so 	many of 	them.” –Isabella Brady, Tlingit elder</a:t>
            </a:r>
          </a:p>
          <a:p>
            <a:pPr marL="0" lvl="0" indent="0" algn="l" rtl="0">
              <a:lnSpc>
                <a:spcPct val="100000"/>
              </a:lnSpc>
              <a:spcBef>
                <a:spcPts val="0"/>
              </a:spcBef>
              <a:spcAft>
                <a:spcPts val="0"/>
              </a:spcAft>
              <a:buNone/>
            </a:pPr>
            <a:endParaRPr sz="2400" dirty="0">
              <a:solidFill>
                <a:schemeClr val="bg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332152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40144D3B-6AEA-8DED-128B-0F02154719F5}"/>
            </a:ext>
          </a:extLst>
        </p:cNvPr>
        <p:cNvGrpSpPr/>
        <p:nvPr/>
      </p:nvGrpSpPr>
      <p:grpSpPr>
        <a:xfrm>
          <a:off x="0" y="0"/>
          <a:ext cx="0" cy="0"/>
          <a:chOff x="0" y="0"/>
          <a:chExt cx="0" cy="0"/>
        </a:xfrm>
      </p:grpSpPr>
      <p:pic>
        <p:nvPicPr>
          <p:cNvPr id="105" name="Google Shape;105;p20">
            <a:extLst>
              <a:ext uri="{FF2B5EF4-FFF2-40B4-BE49-F238E27FC236}">
                <a16:creationId xmlns:a16="http://schemas.microsoft.com/office/drawing/2014/main" id="{574D7993-142F-B520-D9F1-76189780D9E0}"/>
              </a:ext>
            </a:extLst>
          </p:cNvPr>
          <p:cNvPicPr preferRelativeResize="0">
            <a:picLocks noChangeAspect="1"/>
          </p:cNvPicPr>
          <p:nvPr/>
        </p:nvPicPr>
        <p:blipFill>
          <a:blip r:embed="rId3">
            <a:alphaModFix/>
          </a:blip>
          <a:stretch>
            <a:fillRect/>
          </a:stretch>
        </p:blipFill>
        <p:spPr>
          <a:xfrm>
            <a:off x="0" y="-8792"/>
            <a:ext cx="9144000" cy="6857989"/>
          </a:xfrm>
          <a:prstGeom prst="rect">
            <a:avLst/>
          </a:prstGeom>
          <a:noFill/>
          <a:ln>
            <a:noFill/>
          </a:ln>
        </p:spPr>
      </p:pic>
      <p:pic>
        <p:nvPicPr>
          <p:cNvPr id="4" name="Google Shape;98;p19">
            <a:extLst>
              <a:ext uri="{FF2B5EF4-FFF2-40B4-BE49-F238E27FC236}">
                <a16:creationId xmlns:a16="http://schemas.microsoft.com/office/drawing/2014/main" id="{44F87BFE-E957-1494-FAD3-1FF620A08612}"/>
              </a:ext>
            </a:extLst>
          </p:cNvPr>
          <p:cNvPicPr preferRelativeResize="0">
            <a:picLocks noChangeAspect="1"/>
          </p:cNvPicPr>
          <p:nvPr/>
        </p:nvPicPr>
        <p:blipFill>
          <a:blip r:embed="rId4">
            <a:alphaModFix/>
          </a:blip>
          <a:stretch>
            <a:fillRect/>
          </a:stretch>
        </p:blipFill>
        <p:spPr>
          <a:xfrm>
            <a:off x="0" y="0"/>
            <a:ext cx="9144000" cy="5250656"/>
          </a:xfrm>
          <a:prstGeom prst="rect">
            <a:avLst/>
          </a:prstGeom>
          <a:noFill/>
          <a:ln>
            <a:noFill/>
          </a:ln>
        </p:spPr>
      </p:pic>
      <p:sp>
        <p:nvSpPr>
          <p:cNvPr id="2" name="Rectangle 1">
            <a:extLst>
              <a:ext uri="{FF2B5EF4-FFF2-40B4-BE49-F238E27FC236}">
                <a16:creationId xmlns:a16="http://schemas.microsoft.com/office/drawing/2014/main" id="{4496FDC8-FFF5-47B1-24A5-25BC9E248D20}"/>
              </a:ext>
            </a:extLst>
          </p:cNvPr>
          <p:cNvSpPr/>
          <p:nvPr/>
        </p:nvSpPr>
        <p:spPr>
          <a:xfrm>
            <a:off x="404445" y="445025"/>
            <a:ext cx="8335107" cy="4294029"/>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Google Shape;103;p20">
            <a:extLst>
              <a:ext uri="{FF2B5EF4-FFF2-40B4-BE49-F238E27FC236}">
                <a16:creationId xmlns:a16="http://schemas.microsoft.com/office/drawing/2014/main" id="{17566DBA-6EE6-10A2-80AF-EDAEB33EDB9D}"/>
              </a:ext>
            </a:extLst>
          </p:cNvPr>
          <p:cNvSpPr txBox="1">
            <a:spLocks noGrp="1"/>
          </p:cNvSpPr>
          <p:nvPr>
            <p:ph type="title"/>
          </p:nvPr>
        </p:nvSpPr>
        <p:spPr>
          <a:xfrm>
            <a:off x="40444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Sitka National Historical Park – Indian River</a:t>
            </a:r>
            <a:endParaRPr sz="3200" dirty="0">
              <a:solidFill>
                <a:schemeClr val="bg1"/>
              </a:solidFill>
            </a:endParaRPr>
          </a:p>
        </p:txBody>
      </p:sp>
      <p:sp>
        <p:nvSpPr>
          <p:cNvPr id="3" name="Google Shape;111;p21">
            <a:extLst>
              <a:ext uri="{FF2B5EF4-FFF2-40B4-BE49-F238E27FC236}">
                <a16:creationId xmlns:a16="http://schemas.microsoft.com/office/drawing/2014/main" id="{C41E7CC2-5C25-FB8E-4728-D2492E79AFA6}"/>
              </a:ext>
            </a:extLst>
          </p:cNvPr>
          <p:cNvSpPr txBox="1">
            <a:spLocks noGrp="1"/>
          </p:cNvSpPr>
          <p:nvPr>
            <p:ph type="body" idx="1"/>
          </p:nvPr>
        </p:nvSpPr>
        <p:spPr>
          <a:xfrm>
            <a:off x="536331" y="1151792"/>
            <a:ext cx="7751816" cy="3873866"/>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en" sz="2400" dirty="0">
                <a:solidFill>
                  <a:schemeClr val="bg1"/>
                </a:solidFill>
              </a:rPr>
              <a:t>- </a:t>
            </a:r>
            <a:r>
              <a:rPr lang="en-US" sz="2400" b="0" i="0" dirty="0" err="1">
                <a:solidFill>
                  <a:schemeClr val="bg1"/>
                </a:solidFill>
                <a:effectLst/>
                <a:latin typeface="+mj-lt"/>
              </a:rPr>
              <a:t>Kiks.ádi</a:t>
            </a:r>
            <a:r>
              <a:rPr lang="en-US" sz="2400" b="0" i="0" dirty="0">
                <a:solidFill>
                  <a:schemeClr val="bg1"/>
                </a:solidFill>
                <a:effectLst/>
                <a:latin typeface="+mj-lt"/>
              </a:rPr>
              <a:t> fishing camp established in the </a:t>
            </a:r>
            <a:r>
              <a:rPr lang="en-US" sz="2400" dirty="0">
                <a:solidFill>
                  <a:schemeClr val="bg1"/>
                </a:solidFill>
                <a:latin typeface="+mj-lt"/>
              </a:rPr>
              <a:t>ancient past</a:t>
            </a:r>
          </a:p>
          <a:p>
            <a:pPr marL="0" lvl="0" indent="0" algn="l" rtl="0">
              <a:lnSpc>
                <a:spcPct val="100000"/>
              </a:lnSpc>
              <a:spcBef>
                <a:spcPts val="0"/>
              </a:spcBef>
              <a:spcAft>
                <a:spcPts val="0"/>
              </a:spcAft>
              <a:buNone/>
            </a:pPr>
            <a:r>
              <a:rPr lang="en-US" sz="2400" dirty="0">
                <a:solidFill>
                  <a:schemeClr val="bg1"/>
                </a:solidFill>
              </a:rPr>
              <a:t>	(Sitka Tribe of Alaska)</a:t>
            </a:r>
          </a:p>
          <a:p>
            <a:pPr marL="0" lvl="0" indent="0" algn="l" rtl="0">
              <a:lnSpc>
                <a:spcPct val="100000"/>
              </a:lnSpc>
              <a:spcBef>
                <a:spcPts val="0"/>
              </a:spcBef>
              <a:spcAft>
                <a:spcPts val="0"/>
              </a:spcAft>
              <a:buNone/>
            </a:pPr>
            <a:endParaRPr lang="en-US" sz="2400" dirty="0">
              <a:solidFill>
                <a:schemeClr val="bg1"/>
              </a:solidFill>
            </a:endParaRPr>
          </a:p>
          <a:p>
            <a:pPr marL="0" lvl="0" indent="0" algn="l" rtl="0">
              <a:lnSpc>
                <a:spcPct val="100000"/>
              </a:lnSpc>
              <a:spcBef>
                <a:spcPts val="0"/>
              </a:spcBef>
              <a:spcAft>
                <a:spcPts val="0"/>
              </a:spcAft>
              <a:buNone/>
            </a:pPr>
            <a:r>
              <a:rPr lang="en-US" sz="2400" dirty="0">
                <a:solidFill>
                  <a:schemeClr val="bg1"/>
                </a:solidFill>
              </a:rPr>
              <a:t>- Strong pink salmon runs into 20</a:t>
            </a:r>
            <a:r>
              <a:rPr lang="en-US" sz="2400" baseline="30000" dirty="0">
                <a:solidFill>
                  <a:schemeClr val="bg1"/>
                </a:solidFill>
              </a:rPr>
              <a:t>th</a:t>
            </a:r>
            <a:r>
              <a:rPr lang="en-US" sz="2400" dirty="0">
                <a:solidFill>
                  <a:schemeClr val="bg1"/>
                </a:solidFill>
              </a:rPr>
              <a:t> century”</a:t>
            </a:r>
          </a:p>
          <a:p>
            <a:pPr marL="0" indent="0">
              <a:lnSpc>
                <a:spcPct val="100000"/>
              </a:lnSpc>
              <a:buNone/>
            </a:pPr>
            <a:r>
              <a:rPr lang="en-US" sz="2400" dirty="0">
                <a:solidFill>
                  <a:schemeClr val="bg1"/>
                </a:solidFill>
              </a:rPr>
              <a:t>	</a:t>
            </a:r>
            <a:r>
              <a:rPr lang="en-US" sz="2000" dirty="0">
                <a:solidFill>
                  <a:schemeClr val="bg1"/>
                </a:solidFill>
              </a:rPr>
              <a:t>“…it seemed like you should just be able to walk 	across the river on the humpies, there were so 	many of 	them.” –Isabella Brady, Tlingit elder</a:t>
            </a:r>
          </a:p>
          <a:p>
            <a:pPr marL="0" lvl="0" indent="0" algn="l" rtl="0">
              <a:lnSpc>
                <a:spcPct val="100000"/>
              </a:lnSpc>
              <a:spcBef>
                <a:spcPts val="0"/>
              </a:spcBef>
              <a:spcAft>
                <a:spcPts val="0"/>
              </a:spcAft>
              <a:buNone/>
            </a:pPr>
            <a:endParaRPr sz="2400" dirty="0">
              <a:solidFill>
                <a:schemeClr val="bg1"/>
              </a:solidFill>
            </a:endParaRPr>
          </a:p>
          <a:p>
            <a:pPr marL="0" lvl="0" indent="0" algn="l" rtl="0">
              <a:lnSpc>
                <a:spcPct val="100000"/>
              </a:lnSpc>
              <a:spcBef>
                <a:spcPts val="0"/>
              </a:spcBef>
              <a:spcAft>
                <a:spcPts val="0"/>
              </a:spcAft>
              <a:buNone/>
            </a:pPr>
            <a:r>
              <a:rPr lang="en" sz="2400" dirty="0">
                <a:solidFill>
                  <a:schemeClr val="bg1"/>
                </a:solidFill>
              </a:rPr>
              <a:t>- </a:t>
            </a:r>
            <a:r>
              <a:rPr lang="en-US" sz="2400" dirty="0">
                <a:solidFill>
                  <a:schemeClr val="bg1"/>
                </a:solidFill>
              </a:rPr>
              <a:t>Beginning in 1939, gravel removal decimated salmon runs</a:t>
            </a:r>
            <a:endParaRPr sz="2400" dirty="0">
              <a:solidFill>
                <a:schemeClr val="bg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460864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20647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Sitka National Historical Park – </a:t>
            </a:r>
            <a:br>
              <a:rPr lang="en" sz="3200" dirty="0"/>
            </a:br>
            <a:r>
              <a:rPr lang="en" sz="3200" dirty="0"/>
              <a:t>Sheldon Jackson Hatchery</a:t>
            </a:r>
            <a:endParaRPr sz="3200" dirty="0"/>
          </a:p>
        </p:txBody>
      </p:sp>
      <p:sp>
        <p:nvSpPr>
          <p:cNvPr id="119" name="Google Shape;119;p22"/>
          <p:cNvSpPr txBox="1">
            <a:spLocks noGrp="1"/>
          </p:cNvSpPr>
          <p:nvPr>
            <p:ph type="body" idx="1"/>
          </p:nvPr>
        </p:nvSpPr>
        <p:spPr>
          <a:xfrm>
            <a:off x="311700" y="1302300"/>
            <a:ext cx="3914400" cy="3841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20" name="Google Shape;120;p22"/>
          <p:cNvPicPr preferRelativeResize="0">
            <a:picLocks noChangeAspect="1"/>
          </p:cNvPicPr>
          <p:nvPr/>
        </p:nvPicPr>
        <p:blipFill>
          <a:blip r:embed="rId3">
            <a:alphaModFix/>
          </a:blip>
          <a:stretch>
            <a:fillRect/>
          </a:stretch>
        </p:blipFill>
        <p:spPr>
          <a:xfrm>
            <a:off x="4226100" y="1495730"/>
            <a:ext cx="4765500" cy="3097585"/>
          </a:xfrm>
          <a:prstGeom prst="rect">
            <a:avLst/>
          </a:prstGeom>
          <a:noFill/>
          <a:ln>
            <a:noFill/>
          </a:ln>
        </p:spPr>
      </p:pic>
      <p:sp>
        <p:nvSpPr>
          <p:cNvPr id="2" name="TextBox 1">
            <a:extLst>
              <a:ext uri="{FF2B5EF4-FFF2-40B4-BE49-F238E27FC236}">
                <a16:creationId xmlns:a16="http://schemas.microsoft.com/office/drawing/2014/main" id="{56622F9C-89A3-1066-1ED6-E45A4B69B681}"/>
              </a:ext>
            </a:extLst>
          </p:cNvPr>
          <p:cNvSpPr txBox="1"/>
          <p:nvPr/>
        </p:nvSpPr>
        <p:spPr>
          <a:xfrm>
            <a:off x="5541818" y="4889674"/>
            <a:ext cx="3602182" cy="230832"/>
          </a:xfrm>
          <a:prstGeom prst="rect">
            <a:avLst/>
          </a:prstGeom>
          <a:noFill/>
        </p:spPr>
        <p:txBody>
          <a:bodyPr wrap="square" rtlCol="0">
            <a:spAutoFit/>
          </a:bodyPr>
          <a:lstStyle/>
          <a:p>
            <a:pPr algn="r"/>
            <a:r>
              <a:rPr lang="en-US" sz="900" dirty="0">
                <a:solidFill>
                  <a:schemeClr val="tx1">
                    <a:lumMod val="85000"/>
                  </a:schemeClr>
                </a:solidFill>
              </a:rPr>
              <a:t>Credit: Joe Mabel</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9A5489AD-C0D5-1A26-F1AA-4165D29D09DD}"/>
            </a:ext>
          </a:extLst>
        </p:cNvPr>
        <p:cNvGrpSpPr/>
        <p:nvPr/>
      </p:nvGrpSpPr>
      <p:grpSpPr>
        <a:xfrm>
          <a:off x="0" y="0"/>
          <a:ext cx="0" cy="0"/>
          <a:chOff x="0" y="0"/>
          <a:chExt cx="0" cy="0"/>
        </a:xfrm>
      </p:grpSpPr>
      <p:sp>
        <p:nvSpPr>
          <p:cNvPr id="118" name="Google Shape;118;p22">
            <a:extLst>
              <a:ext uri="{FF2B5EF4-FFF2-40B4-BE49-F238E27FC236}">
                <a16:creationId xmlns:a16="http://schemas.microsoft.com/office/drawing/2014/main" id="{B834B62A-A470-A1E0-F9B6-A98D14C974BB}"/>
              </a:ext>
            </a:extLst>
          </p:cNvPr>
          <p:cNvSpPr txBox="1">
            <a:spLocks noGrp="1"/>
          </p:cNvSpPr>
          <p:nvPr>
            <p:ph type="title"/>
          </p:nvPr>
        </p:nvSpPr>
        <p:spPr>
          <a:xfrm>
            <a:off x="311700" y="20647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Sitka National Historical Park – </a:t>
            </a:r>
            <a:br>
              <a:rPr lang="en" sz="3200" dirty="0"/>
            </a:br>
            <a:r>
              <a:rPr lang="en" sz="3200" dirty="0"/>
              <a:t>Sheldon Jackson Hatchery</a:t>
            </a:r>
            <a:endParaRPr sz="3200" dirty="0"/>
          </a:p>
        </p:txBody>
      </p:sp>
      <p:sp>
        <p:nvSpPr>
          <p:cNvPr id="119" name="Google Shape;119;p22">
            <a:extLst>
              <a:ext uri="{FF2B5EF4-FFF2-40B4-BE49-F238E27FC236}">
                <a16:creationId xmlns:a16="http://schemas.microsoft.com/office/drawing/2014/main" id="{5F96B565-BFF3-454B-C54A-0E23DC5C06DE}"/>
              </a:ext>
            </a:extLst>
          </p:cNvPr>
          <p:cNvSpPr txBox="1">
            <a:spLocks noGrp="1"/>
          </p:cNvSpPr>
          <p:nvPr>
            <p:ph type="body" idx="1"/>
          </p:nvPr>
        </p:nvSpPr>
        <p:spPr>
          <a:xfrm>
            <a:off x="311700" y="1302300"/>
            <a:ext cx="3914400" cy="3841200"/>
          </a:xfrm>
          <a:prstGeom prst="rect">
            <a:avLst/>
          </a:prstGeom>
        </p:spPr>
        <p:txBody>
          <a:bodyPr spcFirstLastPara="1" wrap="square" lIns="91425" tIns="91425" rIns="91425" bIns="91425" anchor="t" anchorCtr="0">
            <a:normAutofit/>
          </a:bodyPr>
          <a:lstStyle/>
          <a:p>
            <a:pPr marL="76200" lvl="0" indent="0" algn="l" rtl="0">
              <a:lnSpc>
                <a:spcPct val="100000"/>
              </a:lnSpc>
              <a:spcBef>
                <a:spcPts val="0"/>
              </a:spcBef>
              <a:spcAft>
                <a:spcPts val="0"/>
              </a:spcAft>
              <a:buClr>
                <a:schemeClr val="dk1"/>
              </a:buClr>
              <a:buSzPts val="2400"/>
              <a:buNone/>
            </a:pPr>
            <a:r>
              <a:rPr lang="en" sz="2400" dirty="0">
                <a:solidFill>
                  <a:schemeClr val="dk1"/>
                </a:solidFill>
              </a:rPr>
              <a:t>- Non-profit educational hatchery</a:t>
            </a:r>
            <a:endParaRPr sz="2400" dirty="0">
              <a:solidFill>
                <a:schemeClr val="dk1"/>
              </a:solidFill>
            </a:endParaRPr>
          </a:p>
          <a:p>
            <a:pPr marL="0" lvl="0" indent="0" algn="l" rtl="0">
              <a:spcBef>
                <a:spcPts val="0"/>
              </a:spcBef>
              <a:spcAft>
                <a:spcPts val="1200"/>
              </a:spcAft>
              <a:buNone/>
            </a:pPr>
            <a:endParaRPr dirty="0"/>
          </a:p>
        </p:txBody>
      </p:sp>
      <p:pic>
        <p:nvPicPr>
          <p:cNvPr id="120" name="Google Shape;120;p22">
            <a:extLst>
              <a:ext uri="{FF2B5EF4-FFF2-40B4-BE49-F238E27FC236}">
                <a16:creationId xmlns:a16="http://schemas.microsoft.com/office/drawing/2014/main" id="{B72DEE4F-1D1C-1BE7-8295-7186987A0DE9}"/>
              </a:ext>
            </a:extLst>
          </p:cNvPr>
          <p:cNvPicPr preferRelativeResize="0">
            <a:picLocks noChangeAspect="1"/>
          </p:cNvPicPr>
          <p:nvPr/>
        </p:nvPicPr>
        <p:blipFill>
          <a:blip r:embed="rId3">
            <a:alphaModFix/>
          </a:blip>
          <a:stretch>
            <a:fillRect/>
          </a:stretch>
        </p:blipFill>
        <p:spPr>
          <a:xfrm>
            <a:off x="4226100" y="1495730"/>
            <a:ext cx="4765500" cy="3097585"/>
          </a:xfrm>
          <a:prstGeom prst="rect">
            <a:avLst/>
          </a:prstGeom>
          <a:noFill/>
          <a:ln>
            <a:noFill/>
          </a:ln>
        </p:spPr>
      </p:pic>
    </p:spTree>
    <p:extLst>
      <p:ext uri="{BB962C8B-B14F-4D97-AF65-F5344CB8AC3E}">
        <p14:creationId xmlns:p14="http://schemas.microsoft.com/office/powerpoint/2010/main" val="1925827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D1A04F35-DCDC-FA6D-1D4C-C5638FBCF7AE}"/>
            </a:ext>
          </a:extLst>
        </p:cNvPr>
        <p:cNvGrpSpPr/>
        <p:nvPr/>
      </p:nvGrpSpPr>
      <p:grpSpPr>
        <a:xfrm>
          <a:off x="0" y="0"/>
          <a:ext cx="0" cy="0"/>
          <a:chOff x="0" y="0"/>
          <a:chExt cx="0" cy="0"/>
        </a:xfrm>
      </p:grpSpPr>
      <p:sp>
        <p:nvSpPr>
          <p:cNvPr id="118" name="Google Shape;118;p22">
            <a:extLst>
              <a:ext uri="{FF2B5EF4-FFF2-40B4-BE49-F238E27FC236}">
                <a16:creationId xmlns:a16="http://schemas.microsoft.com/office/drawing/2014/main" id="{7951E516-2577-627D-97A9-116B75A06295}"/>
              </a:ext>
            </a:extLst>
          </p:cNvPr>
          <p:cNvSpPr txBox="1">
            <a:spLocks noGrp="1"/>
          </p:cNvSpPr>
          <p:nvPr>
            <p:ph type="title"/>
          </p:nvPr>
        </p:nvSpPr>
        <p:spPr>
          <a:xfrm>
            <a:off x="311700" y="20647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Sitka National Historical Park – </a:t>
            </a:r>
            <a:br>
              <a:rPr lang="en" sz="3200" dirty="0"/>
            </a:br>
            <a:r>
              <a:rPr lang="en" sz="3200" dirty="0"/>
              <a:t>Sheldon Jackson Hatchery</a:t>
            </a:r>
            <a:endParaRPr sz="3200" dirty="0"/>
          </a:p>
        </p:txBody>
      </p:sp>
      <p:sp>
        <p:nvSpPr>
          <p:cNvPr id="119" name="Google Shape;119;p22">
            <a:extLst>
              <a:ext uri="{FF2B5EF4-FFF2-40B4-BE49-F238E27FC236}">
                <a16:creationId xmlns:a16="http://schemas.microsoft.com/office/drawing/2014/main" id="{8E360F3C-FD09-720D-C14A-6C92C99FB984}"/>
              </a:ext>
            </a:extLst>
          </p:cNvPr>
          <p:cNvSpPr txBox="1">
            <a:spLocks noGrp="1"/>
          </p:cNvSpPr>
          <p:nvPr>
            <p:ph type="body" idx="1"/>
          </p:nvPr>
        </p:nvSpPr>
        <p:spPr>
          <a:xfrm>
            <a:off x="311700" y="1302300"/>
            <a:ext cx="3914400" cy="3841200"/>
          </a:xfrm>
          <a:prstGeom prst="rect">
            <a:avLst/>
          </a:prstGeom>
        </p:spPr>
        <p:txBody>
          <a:bodyPr spcFirstLastPara="1" wrap="square" lIns="91425" tIns="91425" rIns="91425" bIns="91425" anchor="t" anchorCtr="0">
            <a:normAutofit/>
          </a:bodyPr>
          <a:lstStyle/>
          <a:p>
            <a:pPr marL="76200" lvl="0" indent="0" algn="l" rtl="0">
              <a:lnSpc>
                <a:spcPct val="100000"/>
              </a:lnSpc>
              <a:spcBef>
                <a:spcPts val="0"/>
              </a:spcBef>
              <a:spcAft>
                <a:spcPts val="0"/>
              </a:spcAft>
              <a:buClr>
                <a:schemeClr val="dk1"/>
              </a:buClr>
              <a:buSzPts val="2400"/>
              <a:buNone/>
            </a:pPr>
            <a:r>
              <a:rPr lang="en" sz="2400" dirty="0">
                <a:solidFill>
                  <a:schemeClr val="dk1"/>
                </a:solidFill>
              </a:rPr>
              <a:t>- Non-profit educational hatchery</a:t>
            </a:r>
          </a:p>
          <a:p>
            <a:pPr marL="76200" lvl="0" indent="0" algn="l" rtl="0">
              <a:lnSpc>
                <a:spcPct val="100000"/>
              </a:lnSpc>
              <a:spcBef>
                <a:spcPts val="0"/>
              </a:spcBef>
              <a:spcAft>
                <a:spcPts val="0"/>
              </a:spcAft>
              <a:buClr>
                <a:schemeClr val="dk1"/>
              </a:buClr>
              <a:buSzPts val="2400"/>
              <a:buNone/>
            </a:pPr>
            <a:r>
              <a:rPr lang="en" sz="2400" dirty="0">
                <a:solidFill>
                  <a:schemeClr val="dk1"/>
                </a:solidFill>
              </a:rPr>
              <a:t>- Releases 3 million pink salmon per year</a:t>
            </a:r>
            <a:endParaRPr sz="2400" dirty="0">
              <a:solidFill>
                <a:schemeClr val="dk1"/>
              </a:solidFill>
            </a:endParaRPr>
          </a:p>
          <a:p>
            <a:pPr marL="0" lvl="0" indent="0" algn="l" rtl="0">
              <a:spcBef>
                <a:spcPts val="0"/>
              </a:spcBef>
              <a:spcAft>
                <a:spcPts val="1200"/>
              </a:spcAft>
              <a:buNone/>
            </a:pPr>
            <a:endParaRPr dirty="0"/>
          </a:p>
        </p:txBody>
      </p:sp>
      <p:pic>
        <p:nvPicPr>
          <p:cNvPr id="120" name="Google Shape;120;p22">
            <a:extLst>
              <a:ext uri="{FF2B5EF4-FFF2-40B4-BE49-F238E27FC236}">
                <a16:creationId xmlns:a16="http://schemas.microsoft.com/office/drawing/2014/main" id="{DA4DA972-2123-8004-AC69-591DAE2CF261}"/>
              </a:ext>
            </a:extLst>
          </p:cNvPr>
          <p:cNvPicPr preferRelativeResize="0">
            <a:picLocks noChangeAspect="1"/>
          </p:cNvPicPr>
          <p:nvPr/>
        </p:nvPicPr>
        <p:blipFill>
          <a:blip r:embed="rId3">
            <a:alphaModFix/>
          </a:blip>
          <a:stretch>
            <a:fillRect/>
          </a:stretch>
        </p:blipFill>
        <p:spPr>
          <a:xfrm>
            <a:off x="4226100" y="1495730"/>
            <a:ext cx="4765500" cy="3097585"/>
          </a:xfrm>
          <a:prstGeom prst="rect">
            <a:avLst/>
          </a:prstGeom>
          <a:noFill/>
          <a:ln>
            <a:noFill/>
          </a:ln>
        </p:spPr>
      </p:pic>
    </p:spTree>
    <p:extLst>
      <p:ext uri="{BB962C8B-B14F-4D97-AF65-F5344CB8AC3E}">
        <p14:creationId xmlns:p14="http://schemas.microsoft.com/office/powerpoint/2010/main" val="1727256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A066B808-8E56-756F-6143-4CDB99DE8504}"/>
            </a:ext>
          </a:extLst>
        </p:cNvPr>
        <p:cNvGrpSpPr/>
        <p:nvPr/>
      </p:nvGrpSpPr>
      <p:grpSpPr>
        <a:xfrm>
          <a:off x="0" y="0"/>
          <a:ext cx="0" cy="0"/>
          <a:chOff x="0" y="0"/>
          <a:chExt cx="0" cy="0"/>
        </a:xfrm>
      </p:grpSpPr>
      <p:sp>
        <p:nvSpPr>
          <p:cNvPr id="118" name="Google Shape;118;p22">
            <a:extLst>
              <a:ext uri="{FF2B5EF4-FFF2-40B4-BE49-F238E27FC236}">
                <a16:creationId xmlns:a16="http://schemas.microsoft.com/office/drawing/2014/main" id="{461A43A5-6B6E-DD20-390B-615FCE0376E5}"/>
              </a:ext>
            </a:extLst>
          </p:cNvPr>
          <p:cNvSpPr txBox="1">
            <a:spLocks noGrp="1"/>
          </p:cNvSpPr>
          <p:nvPr>
            <p:ph type="title"/>
          </p:nvPr>
        </p:nvSpPr>
        <p:spPr>
          <a:xfrm>
            <a:off x="311700" y="20647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Sitka National Historical Park – </a:t>
            </a:r>
            <a:br>
              <a:rPr lang="en" sz="3200" dirty="0"/>
            </a:br>
            <a:r>
              <a:rPr lang="en" sz="3200" dirty="0"/>
              <a:t>Sheldon Jackson Hatchery</a:t>
            </a:r>
            <a:endParaRPr sz="3200" dirty="0"/>
          </a:p>
        </p:txBody>
      </p:sp>
      <p:sp>
        <p:nvSpPr>
          <p:cNvPr id="119" name="Google Shape;119;p22">
            <a:extLst>
              <a:ext uri="{FF2B5EF4-FFF2-40B4-BE49-F238E27FC236}">
                <a16:creationId xmlns:a16="http://schemas.microsoft.com/office/drawing/2014/main" id="{9A517B4D-2CE9-2D4A-FB14-3CAC16960131}"/>
              </a:ext>
            </a:extLst>
          </p:cNvPr>
          <p:cNvSpPr txBox="1">
            <a:spLocks noGrp="1"/>
          </p:cNvSpPr>
          <p:nvPr>
            <p:ph type="body" idx="1"/>
          </p:nvPr>
        </p:nvSpPr>
        <p:spPr>
          <a:xfrm>
            <a:off x="311700" y="1302300"/>
            <a:ext cx="3914400" cy="3841200"/>
          </a:xfrm>
          <a:prstGeom prst="rect">
            <a:avLst/>
          </a:prstGeom>
        </p:spPr>
        <p:txBody>
          <a:bodyPr spcFirstLastPara="1" wrap="square" lIns="91425" tIns="91425" rIns="91425" bIns="91425" anchor="t" anchorCtr="0">
            <a:normAutofit/>
          </a:bodyPr>
          <a:lstStyle/>
          <a:p>
            <a:pPr marL="76200" lvl="0" indent="0" algn="l" rtl="0">
              <a:lnSpc>
                <a:spcPct val="100000"/>
              </a:lnSpc>
              <a:spcBef>
                <a:spcPts val="0"/>
              </a:spcBef>
              <a:spcAft>
                <a:spcPts val="0"/>
              </a:spcAft>
              <a:buClr>
                <a:schemeClr val="dk1"/>
              </a:buClr>
              <a:buSzPts val="2400"/>
              <a:buNone/>
            </a:pPr>
            <a:r>
              <a:rPr lang="en" sz="2400" dirty="0">
                <a:solidFill>
                  <a:schemeClr val="dk1"/>
                </a:solidFill>
              </a:rPr>
              <a:t>- Non-profit educational hatchery</a:t>
            </a:r>
          </a:p>
          <a:p>
            <a:pPr marL="76200" lvl="0" indent="0" algn="l" rtl="0">
              <a:lnSpc>
                <a:spcPct val="100000"/>
              </a:lnSpc>
              <a:spcBef>
                <a:spcPts val="0"/>
              </a:spcBef>
              <a:spcAft>
                <a:spcPts val="0"/>
              </a:spcAft>
              <a:buClr>
                <a:schemeClr val="dk1"/>
              </a:buClr>
              <a:buSzPts val="2400"/>
              <a:buNone/>
            </a:pPr>
            <a:r>
              <a:rPr lang="en" sz="2400" dirty="0">
                <a:solidFill>
                  <a:schemeClr val="dk1"/>
                </a:solidFill>
              </a:rPr>
              <a:t>- Releases 3 million pink salmon per year</a:t>
            </a:r>
          </a:p>
          <a:p>
            <a:pPr marL="76200" lvl="0" indent="0" algn="l" rtl="0">
              <a:lnSpc>
                <a:spcPct val="100000"/>
              </a:lnSpc>
              <a:spcBef>
                <a:spcPts val="0"/>
              </a:spcBef>
              <a:spcAft>
                <a:spcPts val="0"/>
              </a:spcAft>
              <a:buClr>
                <a:schemeClr val="dk1"/>
              </a:buClr>
              <a:buSzPts val="2400"/>
              <a:buNone/>
            </a:pPr>
            <a:r>
              <a:rPr lang="en" sz="2400" dirty="0">
                <a:solidFill>
                  <a:schemeClr val="dk1"/>
                </a:solidFill>
              </a:rPr>
              <a:t>- Aided recovery of pink salmon run in 1970s</a:t>
            </a:r>
            <a:endParaRPr sz="2400" dirty="0">
              <a:solidFill>
                <a:schemeClr val="dk1"/>
              </a:solidFill>
            </a:endParaRPr>
          </a:p>
          <a:p>
            <a:pPr marL="0" lvl="0" indent="0" algn="l" rtl="0">
              <a:spcBef>
                <a:spcPts val="0"/>
              </a:spcBef>
              <a:spcAft>
                <a:spcPts val="1200"/>
              </a:spcAft>
              <a:buNone/>
            </a:pPr>
            <a:endParaRPr dirty="0"/>
          </a:p>
        </p:txBody>
      </p:sp>
      <p:pic>
        <p:nvPicPr>
          <p:cNvPr id="120" name="Google Shape;120;p22">
            <a:extLst>
              <a:ext uri="{FF2B5EF4-FFF2-40B4-BE49-F238E27FC236}">
                <a16:creationId xmlns:a16="http://schemas.microsoft.com/office/drawing/2014/main" id="{ED843BE0-E72D-7E5E-3F59-C356E10440EF}"/>
              </a:ext>
            </a:extLst>
          </p:cNvPr>
          <p:cNvPicPr preferRelativeResize="0">
            <a:picLocks noChangeAspect="1"/>
          </p:cNvPicPr>
          <p:nvPr/>
        </p:nvPicPr>
        <p:blipFill>
          <a:blip r:embed="rId3">
            <a:alphaModFix/>
          </a:blip>
          <a:stretch>
            <a:fillRect/>
          </a:stretch>
        </p:blipFill>
        <p:spPr>
          <a:xfrm>
            <a:off x="4226100" y="1495730"/>
            <a:ext cx="4765500" cy="3097585"/>
          </a:xfrm>
          <a:prstGeom prst="rect">
            <a:avLst/>
          </a:prstGeom>
          <a:noFill/>
          <a:ln>
            <a:noFill/>
          </a:ln>
        </p:spPr>
      </p:pic>
    </p:spTree>
    <p:extLst>
      <p:ext uri="{BB962C8B-B14F-4D97-AF65-F5344CB8AC3E}">
        <p14:creationId xmlns:p14="http://schemas.microsoft.com/office/powerpoint/2010/main" val="1406292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8575703-186A-073D-C429-B8D84511D770}"/>
            </a:ext>
          </a:extLst>
        </p:cNvPr>
        <p:cNvGrpSpPr/>
        <p:nvPr/>
      </p:nvGrpSpPr>
      <p:grpSpPr>
        <a:xfrm>
          <a:off x="0" y="0"/>
          <a:ext cx="0" cy="0"/>
          <a:chOff x="0" y="0"/>
          <a:chExt cx="0" cy="0"/>
        </a:xfrm>
      </p:grpSpPr>
      <p:sp>
        <p:nvSpPr>
          <p:cNvPr id="118" name="Google Shape;118;p22">
            <a:extLst>
              <a:ext uri="{FF2B5EF4-FFF2-40B4-BE49-F238E27FC236}">
                <a16:creationId xmlns:a16="http://schemas.microsoft.com/office/drawing/2014/main" id="{1F38206E-6664-BD93-CB9D-DBDF1519488C}"/>
              </a:ext>
            </a:extLst>
          </p:cNvPr>
          <p:cNvSpPr txBox="1">
            <a:spLocks noGrp="1"/>
          </p:cNvSpPr>
          <p:nvPr>
            <p:ph type="title"/>
          </p:nvPr>
        </p:nvSpPr>
        <p:spPr>
          <a:xfrm>
            <a:off x="311700" y="20647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Sitka National Historical Park – </a:t>
            </a:r>
            <a:br>
              <a:rPr lang="en" sz="3200" dirty="0"/>
            </a:br>
            <a:r>
              <a:rPr lang="en" sz="3200" dirty="0"/>
              <a:t>Sheldon Jackson Hatchery</a:t>
            </a:r>
            <a:endParaRPr sz="3200" dirty="0"/>
          </a:p>
        </p:txBody>
      </p:sp>
      <p:sp>
        <p:nvSpPr>
          <p:cNvPr id="119" name="Google Shape;119;p22">
            <a:extLst>
              <a:ext uri="{FF2B5EF4-FFF2-40B4-BE49-F238E27FC236}">
                <a16:creationId xmlns:a16="http://schemas.microsoft.com/office/drawing/2014/main" id="{143217AA-DE94-1E01-C83E-D111339E36CB}"/>
              </a:ext>
            </a:extLst>
          </p:cNvPr>
          <p:cNvSpPr txBox="1">
            <a:spLocks noGrp="1"/>
          </p:cNvSpPr>
          <p:nvPr>
            <p:ph type="body" idx="1"/>
          </p:nvPr>
        </p:nvSpPr>
        <p:spPr>
          <a:xfrm>
            <a:off x="311700" y="1302300"/>
            <a:ext cx="3914400" cy="3841200"/>
          </a:xfrm>
          <a:prstGeom prst="rect">
            <a:avLst/>
          </a:prstGeom>
        </p:spPr>
        <p:txBody>
          <a:bodyPr spcFirstLastPara="1" wrap="square" lIns="91425" tIns="91425" rIns="91425" bIns="91425" anchor="t" anchorCtr="0">
            <a:normAutofit/>
          </a:bodyPr>
          <a:lstStyle/>
          <a:p>
            <a:pPr marL="76200" lvl="0" indent="0" algn="l" rtl="0">
              <a:lnSpc>
                <a:spcPct val="100000"/>
              </a:lnSpc>
              <a:spcBef>
                <a:spcPts val="0"/>
              </a:spcBef>
              <a:spcAft>
                <a:spcPts val="0"/>
              </a:spcAft>
              <a:buClr>
                <a:schemeClr val="dk1"/>
              </a:buClr>
              <a:buSzPts val="2400"/>
              <a:buNone/>
            </a:pPr>
            <a:r>
              <a:rPr lang="en" sz="2400" dirty="0">
                <a:solidFill>
                  <a:schemeClr val="dk1"/>
                </a:solidFill>
              </a:rPr>
              <a:t>- Non-profit educational hatchery</a:t>
            </a:r>
          </a:p>
          <a:p>
            <a:pPr marL="76200" lvl="0" indent="0" algn="l" rtl="0">
              <a:lnSpc>
                <a:spcPct val="100000"/>
              </a:lnSpc>
              <a:spcBef>
                <a:spcPts val="0"/>
              </a:spcBef>
              <a:spcAft>
                <a:spcPts val="0"/>
              </a:spcAft>
              <a:buClr>
                <a:schemeClr val="dk1"/>
              </a:buClr>
              <a:buSzPts val="2400"/>
              <a:buNone/>
            </a:pPr>
            <a:r>
              <a:rPr lang="en" sz="2400" dirty="0">
                <a:solidFill>
                  <a:schemeClr val="dk1"/>
                </a:solidFill>
              </a:rPr>
              <a:t>- Releases 3 million pink salmon per year</a:t>
            </a:r>
          </a:p>
          <a:p>
            <a:pPr marL="76200" lvl="0" indent="0" algn="l" rtl="0">
              <a:lnSpc>
                <a:spcPct val="100000"/>
              </a:lnSpc>
              <a:spcBef>
                <a:spcPts val="0"/>
              </a:spcBef>
              <a:spcAft>
                <a:spcPts val="0"/>
              </a:spcAft>
              <a:buClr>
                <a:schemeClr val="dk1"/>
              </a:buClr>
              <a:buSzPts val="2400"/>
              <a:buNone/>
            </a:pPr>
            <a:r>
              <a:rPr lang="en" sz="2400" dirty="0">
                <a:solidFill>
                  <a:schemeClr val="dk1"/>
                </a:solidFill>
              </a:rPr>
              <a:t>- Aided recovery of pink salmon run in 1970s</a:t>
            </a:r>
          </a:p>
          <a:p>
            <a:pPr marL="76200" indent="0">
              <a:lnSpc>
                <a:spcPct val="100000"/>
              </a:lnSpc>
              <a:buClr>
                <a:schemeClr val="dk1"/>
              </a:buClr>
              <a:buSzPts val="2400"/>
              <a:buNone/>
            </a:pPr>
            <a:r>
              <a:rPr lang="en-US" sz="2400" dirty="0">
                <a:solidFill>
                  <a:schemeClr val="dk1"/>
                </a:solidFill>
              </a:rPr>
              <a:t>- Draws water from Indian River</a:t>
            </a: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20" name="Google Shape;120;p22">
            <a:extLst>
              <a:ext uri="{FF2B5EF4-FFF2-40B4-BE49-F238E27FC236}">
                <a16:creationId xmlns:a16="http://schemas.microsoft.com/office/drawing/2014/main" id="{A2BB1936-2ECB-E813-A437-E503E7C6A5BC}"/>
              </a:ext>
            </a:extLst>
          </p:cNvPr>
          <p:cNvPicPr preferRelativeResize="0">
            <a:picLocks noChangeAspect="1"/>
          </p:cNvPicPr>
          <p:nvPr/>
        </p:nvPicPr>
        <p:blipFill>
          <a:blip r:embed="rId3">
            <a:alphaModFix/>
          </a:blip>
          <a:stretch>
            <a:fillRect/>
          </a:stretch>
        </p:blipFill>
        <p:spPr>
          <a:xfrm>
            <a:off x="4226100" y="1495730"/>
            <a:ext cx="4765500" cy="3097585"/>
          </a:xfrm>
          <a:prstGeom prst="rect">
            <a:avLst/>
          </a:prstGeom>
          <a:noFill/>
          <a:ln>
            <a:noFill/>
          </a:ln>
        </p:spPr>
      </p:pic>
    </p:spTree>
    <p:extLst>
      <p:ext uri="{BB962C8B-B14F-4D97-AF65-F5344CB8AC3E}">
        <p14:creationId xmlns:p14="http://schemas.microsoft.com/office/powerpoint/2010/main" val="3860542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Sitka National Historical Park</a:t>
            </a:r>
            <a:endParaRPr sz="3200" dirty="0"/>
          </a:p>
        </p:txBody>
      </p:sp>
      <p:sp>
        <p:nvSpPr>
          <p:cNvPr id="126" name="Google Shape;126;p23"/>
          <p:cNvSpPr txBox="1">
            <a:spLocks noGrp="1"/>
          </p:cNvSpPr>
          <p:nvPr>
            <p:ph type="body" idx="1"/>
          </p:nvPr>
        </p:nvSpPr>
        <p:spPr>
          <a:xfrm>
            <a:off x="311700" y="1017725"/>
            <a:ext cx="3914400" cy="3841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dk1"/>
                </a:solidFill>
              </a:rPr>
              <a:t>Sheldon Jackson Hatchery</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pic>
        <p:nvPicPr>
          <p:cNvPr id="127" name="Google Shape;127;p23"/>
          <p:cNvPicPr preferRelativeResize="0"/>
          <p:nvPr/>
        </p:nvPicPr>
        <p:blipFill>
          <a:blip r:embed="rId3">
            <a:alphaModFix/>
          </a:blip>
          <a:stretch>
            <a:fillRect/>
          </a:stretch>
        </p:blipFill>
        <p:spPr>
          <a:xfrm>
            <a:off x="4226100" y="1206638"/>
            <a:ext cx="4613102" cy="3463375"/>
          </a:xfrm>
          <a:prstGeom prst="rect">
            <a:avLst/>
          </a:prstGeom>
          <a:noFill/>
          <a:ln>
            <a:noFill/>
          </a:ln>
        </p:spPr>
      </p:pic>
      <p:sp>
        <p:nvSpPr>
          <p:cNvPr id="2" name="TextBox 1">
            <a:extLst>
              <a:ext uri="{FF2B5EF4-FFF2-40B4-BE49-F238E27FC236}">
                <a16:creationId xmlns:a16="http://schemas.microsoft.com/office/drawing/2014/main" id="{1670B1AE-F07D-9B3B-5626-B339E0F5A5D1}"/>
              </a:ext>
            </a:extLst>
          </p:cNvPr>
          <p:cNvSpPr txBox="1"/>
          <p:nvPr/>
        </p:nvSpPr>
        <p:spPr>
          <a:xfrm>
            <a:off x="5541818"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National Park Service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Sitka National Historical Park</a:t>
            </a:r>
            <a:endParaRPr sz="3200"/>
          </a:p>
        </p:txBody>
      </p:sp>
      <p:sp>
        <p:nvSpPr>
          <p:cNvPr id="133" name="Google Shape;133;p24"/>
          <p:cNvSpPr txBox="1">
            <a:spLocks noGrp="1"/>
          </p:cNvSpPr>
          <p:nvPr>
            <p:ph type="body" idx="1"/>
          </p:nvPr>
        </p:nvSpPr>
        <p:spPr>
          <a:xfrm>
            <a:off x="311700" y="1017725"/>
            <a:ext cx="3914400" cy="3841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a:solidFill>
                  <a:schemeClr val="dk1"/>
                </a:solidFill>
              </a:rPr>
              <a:t>Sheldon Jackson Hatchery</a:t>
            </a:r>
            <a:endParaRPr sz="2400">
              <a:solidFill>
                <a:schemeClr val="dk1"/>
              </a:solidFill>
            </a:endParaRPr>
          </a:p>
          <a:p>
            <a:pPr marL="0" lvl="0" indent="0" algn="l" rtl="0">
              <a:lnSpc>
                <a:spcPct val="100000"/>
              </a:lnSpc>
              <a:spcBef>
                <a:spcPts val="0"/>
              </a:spcBef>
              <a:spcAft>
                <a:spcPts val="0"/>
              </a:spcAft>
              <a:buNone/>
            </a:pPr>
            <a:endParaRPr sz="2400">
              <a:solidFill>
                <a:schemeClr val="dk1"/>
              </a:solidFill>
            </a:endParaRPr>
          </a:p>
          <a:p>
            <a:pPr marL="0" lvl="0" indent="0" algn="l" rtl="0">
              <a:spcBef>
                <a:spcPts val="0"/>
              </a:spcBef>
              <a:spcAft>
                <a:spcPts val="1200"/>
              </a:spcAft>
              <a:buNone/>
            </a:pPr>
            <a:endParaRPr/>
          </a:p>
        </p:txBody>
      </p:sp>
      <p:pic>
        <p:nvPicPr>
          <p:cNvPr id="134" name="Google Shape;134;p24"/>
          <p:cNvPicPr preferRelativeResize="0"/>
          <p:nvPr/>
        </p:nvPicPr>
        <p:blipFill>
          <a:blip r:embed="rId3">
            <a:alphaModFix/>
          </a:blip>
          <a:stretch>
            <a:fillRect/>
          </a:stretch>
        </p:blipFill>
        <p:spPr>
          <a:xfrm>
            <a:off x="4226100" y="1206638"/>
            <a:ext cx="4613099" cy="346338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Sitka National Historical Park</a:t>
            </a:r>
            <a:endParaRPr sz="3200"/>
          </a:p>
        </p:txBody>
      </p:sp>
      <p:sp>
        <p:nvSpPr>
          <p:cNvPr id="140" name="Google Shape;140;p25"/>
          <p:cNvSpPr txBox="1">
            <a:spLocks noGrp="1"/>
          </p:cNvSpPr>
          <p:nvPr>
            <p:ph type="body" idx="1"/>
          </p:nvPr>
        </p:nvSpPr>
        <p:spPr>
          <a:xfrm>
            <a:off x="311700" y="1017725"/>
            <a:ext cx="3914400" cy="3841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a:solidFill>
                  <a:schemeClr val="dk1"/>
                </a:solidFill>
              </a:rPr>
              <a:t>Sheldon Jackson Hatchery</a:t>
            </a:r>
            <a:endParaRPr sz="2400">
              <a:solidFill>
                <a:schemeClr val="dk1"/>
              </a:solidFill>
            </a:endParaRPr>
          </a:p>
          <a:p>
            <a:pPr marL="0" lvl="0" indent="0" algn="l" rtl="0">
              <a:lnSpc>
                <a:spcPct val="100000"/>
              </a:lnSpc>
              <a:spcBef>
                <a:spcPts val="0"/>
              </a:spcBef>
              <a:spcAft>
                <a:spcPts val="0"/>
              </a:spcAft>
              <a:buNone/>
            </a:pPr>
            <a:endParaRPr sz="2400">
              <a:solidFill>
                <a:schemeClr val="dk1"/>
              </a:solidFill>
            </a:endParaRPr>
          </a:p>
          <a:p>
            <a:pPr marL="0" lvl="0" indent="0" algn="l" rtl="0">
              <a:spcBef>
                <a:spcPts val="0"/>
              </a:spcBef>
              <a:spcAft>
                <a:spcPts val="1200"/>
              </a:spcAft>
              <a:buNone/>
            </a:pPr>
            <a:endParaRPr/>
          </a:p>
        </p:txBody>
      </p:sp>
      <p:pic>
        <p:nvPicPr>
          <p:cNvPr id="141" name="Google Shape;141;p25"/>
          <p:cNvPicPr preferRelativeResize="0"/>
          <p:nvPr/>
        </p:nvPicPr>
        <p:blipFill>
          <a:blip r:embed="rId3">
            <a:alphaModFix/>
          </a:blip>
          <a:stretch>
            <a:fillRect/>
          </a:stretch>
        </p:blipFill>
        <p:spPr>
          <a:xfrm>
            <a:off x="4226100" y="1206625"/>
            <a:ext cx="4613099" cy="3463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CA2B7B76-2E25-1B5A-7D52-18C12C82FDD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D8B4725-9231-13EB-AB11-E5662257454A}"/>
              </a:ext>
            </a:extLst>
          </p:cNvPr>
          <p:cNvPicPr>
            <a:picLocks noChangeAspect="1"/>
          </p:cNvPicPr>
          <p:nvPr/>
        </p:nvPicPr>
        <p:blipFill>
          <a:blip r:embed="rId3"/>
          <a:stretch>
            <a:fillRect/>
          </a:stretch>
        </p:blipFill>
        <p:spPr>
          <a:xfrm>
            <a:off x="0" y="0"/>
            <a:ext cx="11021786" cy="5143500"/>
          </a:xfrm>
          <a:prstGeom prst="rect">
            <a:avLst/>
          </a:prstGeom>
        </p:spPr>
      </p:pic>
      <p:sp>
        <p:nvSpPr>
          <p:cNvPr id="74" name="Google Shape;74;p16">
            <a:extLst>
              <a:ext uri="{FF2B5EF4-FFF2-40B4-BE49-F238E27FC236}">
                <a16:creationId xmlns:a16="http://schemas.microsoft.com/office/drawing/2014/main" id="{FC0ABBA1-7AC6-4E0C-8EF0-2C81ECAC3488}"/>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Hyperabundance of Endemic Species</a:t>
            </a:r>
            <a:endParaRPr sz="3200" dirty="0">
              <a:solidFill>
                <a:schemeClr val="bg1"/>
              </a:solidFill>
            </a:endParaRPr>
          </a:p>
        </p:txBody>
      </p:sp>
      <p:sp>
        <p:nvSpPr>
          <p:cNvPr id="5" name="Rectangle 4">
            <a:extLst>
              <a:ext uri="{FF2B5EF4-FFF2-40B4-BE49-F238E27FC236}">
                <a16:creationId xmlns:a16="http://schemas.microsoft.com/office/drawing/2014/main" id="{05C42184-C85D-FC19-CBEC-F1B836716BB3}"/>
              </a:ext>
            </a:extLst>
          </p:cNvPr>
          <p:cNvSpPr/>
          <p:nvPr/>
        </p:nvSpPr>
        <p:spPr>
          <a:xfrm>
            <a:off x="311700" y="1207608"/>
            <a:ext cx="4035669" cy="3490867"/>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Google Shape;75;p16">
            <a:extLst>
              <a:ext uri="{FF2B5EF4-FFF2-40B4-BE49-F238E27FC236}">
                <a16:creationId xmlns:a16="http://schemas.microsoft.com/office/drawing/2014/main" id="{B2490742-8B00-8D96-8C12-4F92AE472A8C}"/>
              </a:ext>
            </a:extLst>
          </p:cNvPr>
          <p:cNvSpPr txBox="1">
            <a:spLocks noGrp="1"/>
          </p:cNvSpPr>
          <p:nvPr>
            <p:ph type="body" idx="1"/>
          </p:nvPr>
        </p:nvSpPr>
        <p:spPr>
          <a:xfrm>
            <a:off x="311700" y="1207608"/>
            <a:ext cx="4005323" cy="3416400"/>
          </a:xfrm>
          <a:prstGeom prst="rect">
            <a:avLst/>
          </a:prstGeom>
        </p:spPr>
        <p:txBody>
          <a:bodyPr spcFirstLastPara="1" wrap="square" lIns="91425" tIns="91425" rIns="91425" bIns="91425" anchor="t" anchorCtr="0">
            <a:normAutofit/>
          </a:bodyPr>
          <a:lstStyle/>
          <a:p>
            <a:pPr marL="0" indent="0">
              <a:buNone/>
            </a:pPr>
            <a:r>
              <a:rPr lang="en-US" sz="2400" u="sng" dirty="0">
                <a:solidFill>
                  <a:schemeClr val="bg1"/>
                </a:solidFill>
              </a:rPr>
              <a:t>Mountain pine beetle</a:t>
            </a:r>
          </a:p>
          <a:p>
            <a:pPr marL="76200" indent="0">
              <a:spcBef>
                <a:spcPts val="1200"/>
              </a:spcBef>
              <a:buClr>
                <a:schemeClr val="dk1"/>
              </a:buClr>
              <a:buSzPts val="2400"/>
              <a:buNone/>
            </a:pPr>
            <a:r>
              <a:rPr lang="en-US" sz="2400" dirty="0">
                <a:solidFill>
                  <a:schemeClr val="bg1"/>
                </a:solidFill>
              </a:rPr>
              <a:t>- Endemic to western US and Canada</a:t>
            </a:r>
          </a:p>
        </p:txBody>
      </p:sp>
      <p:sp>
        <p:nvSpPr>
          <p:cNvPr id="2" name="TextBox 1">
            <a:extLst>
              <a:ext uri="{FF2B5EF4-FFF2-40B4-BE49-F238E27FC236}">
                <a16:creationId xmlns:a16="http://schemas.microsoft.com/office/drawing/2014/main" id="{2273BACD-C14C-0297-6D85-AFD414010C34}"/>
              </a:ext>
            </a:extLst>
          </p:cNvPr>
          <p:cNvSpPr txBox="1"/>
          <p:nvPr/>
        </p:nvSpPr>
        <p:spPr>
          <a:xfrm>
            <a:off x="5608187"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a:t>
            </a:r>
            <a:r>
              <a:rPr lang="en-US" sz="900" dirty="0" err="1">
                <a:solidFill>
                  <a:schemeClr val="tx1">
                    <a:lumMod val="85000"/>
                  </a:schemeClr>
                </a:solidFill>
              </a:rPr>
              <a:t>Themightyquill</a:t>
            </a:r>
            <a:endParaRPr lang="en-US" sz="900" dirty="0">
              <a:solidFill>
                <a:schemeClr val="tx1">
                  <a:lumMod val="85000"/>
                </a:schemeClr>
              </a:solidFill>
            </a:endParaRPr>
          </a:p>
        </p:txBody>
      </p:sp>
      <p:pic>
        <p:nvPicPr>
          <p:cNvPr id="3" name="Picture 2">
            <a:extLst>
              <a:ext uri="{FF2B5EF4-FFF2-40B4-BE49-F238E27FC236}">
                <a16:creationId xmlns:a16="http://schemas.microsoft.com/office/drawing/2014/main" id="{D26DB178-94FC-5E23-B2D6-1C5E09CB596F}"/>
              </a:ext>
            </a:extLst>
          </p:cNvPr>
          <p:cNvPicPr>
            <a:picLocks noChangeAspect="1"/>
          </p:cNvPicPr>
          <p:nvPr/>
        </p:nvPicPr>
        <p:blipFill>
          <a:blip r:embed="rId4"/>
          <a:stretch>
            <a:fillRect/>
          </a:stretch>
        </p:blipFill>
        <p:spPr>
          <a:xfrm>
            <a:off x="7326300" y="0"/>
            <a:ext cx="1817700" cy="1310054"/>
          </a:xfrm>
          <a:prstGeom prst="rect">
            <a:avLst/>
          </a:prstGeom>
        </p:spPr>
      </p:pic>
    </p:spTree>
    <p:extLst>
      <p:ext uri="{BB962C8B-B14F-4D97-AF65-F5344CB8AC3E}">
        <p14:creationId xmlns:p14="http://schemas.microsoft.com/office/powerpoint/2010/main" val="3897183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72B4E559-45D0-DA96-99D1-2FABC99D109B}"/>
            </a:ext>
          </a:extLst>
        </p:cNvPr>
        <p:cNvGrpSpPr/>
        <p:nvPr/>
      </p:nvGrpSpPr>
      <p:grpSpPr>
        <a:xfrm>
          <a:off x="0" y="0"/>
          <a:ext cx="0" cy="0"/>
          <a:chOff x="0" y="0"/>
          <a:chExt cx="0" cy="0"/>
        </a:xfrm>
      </p:grpSpPr>
      <p:pic>
        <p:nvPicPr>
          <p:cNvPr id="105" name="Google Shape;105;p20">
            <a:extLst>
              <a:ext uri="{FF2B5EF4-FFF2-40B4-BE49-F238E27FC236}">
                <a16:creationId xmlns:a16="http://schemas.microsoft.com/office/drawing/2014/main" id="{70CCDD0D-F575-9295-248D-2BBFDD06E835}"/>
              </a:ext>
            </a:extLst>
          </p:cNvPr>
          <p:cNvPicPr preferRelativeResize="0">
            <a:picLocks noChangeAspect="1"/>
          </p:cNvPicPr>
          <p:nvPr/>
        </p:nvPicPr>
        <p:blipFill>
          <a:blip r:embed="rId3">
            <a:alphaModFix/>
          </a:blip>
          <a:stretch>
            <a:fillRect/>
          </a:stretch>
        </p:blipFill>
        <p:spPr>
          <a:xfrm>
            <a:off x="0" y="-8792"/>
            <a:ext cx="9144000" cy="6857989"/>
          </a:xfrm>
          <a:prstGeom prst="rect">
            <a:avLst/>
          </a:prstGeom>
          <a:noFill/>
          <a:ln>
            <a:noFill/>
          </a:ln>
        </p:spPr>
      </p:pic>
      <p:sp>
        <p:nvSpPr>
          <p:cNvPr id="2" name="Google Shape;103;p20">
            <a:extLst>
              <a:ext uri="{FF2B5EF4-FFF2-40B4-BE49-F238E27FC236}">
                <a16:creationId xmlns:a16="http://schemas.microsoft.com/office/drawing/2014/main" id="{6F318BF0-7A5A-0337-102B-44411A133F4B}"/>
              </a:ext>
            </a:extLst>
          </p:cNvPr>
          <p:cNvSpPr txBox="1">
            <a:spLocks noGrp="1"/>
          </p:cNvSpPr>
          <p:nvPr>
            <p:ph type="title"/>
          </p:nvPr>
        </p:nvSpPr>
        <p:spPr>
          <a:xfrm>
            <a:off x="40444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solidFill>
                  <a:schemeClr val="tx1"/>
                </a:solidFill>
              </a:rPr>
              <a:t>Since 1990s, pink salmon poulations at Indian River have increased dramatically…</a:t>
            </a:r>
            <a:endParaRPr sz="3200" b="1" dirty="0">
              <a:solidFill>
                <a:schemeClr val="tx1"/>
              </a:solidFill>
            </a:endParaRPr>
          </a:p>
        </p:txBody>
      </p:sp>
    </p:spTree>
    <p:extLst>
      <p:ext uri="{BB962C8B-B14F-4D97-AF65-F5344CB8AC3E}">
        <p14:creationId xmlns:p14="http://schemas.microsoft.com/office/powerpoint/2010/main" val="3765112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4" name="Google Shape;105;p20">
            <a:extLst>
              <a:ext uri="{FF2B5EF4-FFF2-40B4-BE49-F238E27FC236}">
                <a16:creationId xmlns:a16="http://schemas.microsoft.com/office/drawing/2014/main" id="{D28D0533-17BA-136F-7209-766A9F32E7F6}"/>
              </a:ext>
            </a:extLst>
          </p:cNvPr>
          <p:cNvPicPr preferRelativeResize="0">
            <a:picLocks noChangeAspect="1"/>
          </p:cNvPicPr>
          <p:nvPr/>
        </p:nvPicPr>
        <p:blipFill>
          <a:blip r:embed="rId3">
            <a:alphaModFix/>
          </a:blip>
          <a:stretch>
            <a:fillRect/>
          </a:stretch>
        </p:blipFill>
        <p:spPr>
          <a:xfrm>
            <a:off x="0" y="-8792"/>
            <a:ext cx="9144000" cy="6857989"/>
          </a:xfrm>
          <a:prstGeom prst="rect">
            <a:avLst/>
          </a:prstGeom>
          <a:noFill/>
          <a:ln>
            <a:noFill/>
          </a:ln>
        </p:spPr>
      </p:pic>
      <p:sp>
        <p:nvSpPr>
          <p:cNvPr id="2" name="Rectangle 1">
            <a:extLst>
              <a:ext uri="{FF2B5EF4-FFF2-40B4-BE49-F238E27FC236}">
                <a16:creationId xmlns:a16="http://schemas.microsoft.com/office/drawing/2014/main" id="{C576B267-91E4-27E4-5511-0B39CD1F7DEA}"/>
              </a:ext>
            </a:extLst>
          </p:cNvPr>
          <p:cNvSpPr/>
          <p:nvPr/>
        </p:nvSpPr>
        <p:spPr>
          <a:xfrm>
            <a:off x="404445" y="445025"/>
            <a:ext cx="8335107" cy="4294029"/>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103;p20">
            <a:extLst>
              <a:ext uri="{FF2B5EF4-FFF2-40B4-BE49-F238E27FC236}">
                <a16:creationId xmlns:a16="http://schemas.microsoft.com/office/drawing/2014/main" id="{BDFC1BB2-6FB7-C48A-D31B-8625C35DB0A9}"/>
              </a:ext>
            </a:extLst>
          </p:cNvPr>
          <p:cNvSpPr txBox="1">
            <a:spLocks/>
          </p:cNvSpPr>
          <p:nvPr/>
        </p:nvSpPr>
        <p:spPr>
          <a:xfrm>
            <a:off x="404445"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solidFill>
                  <a:schemeClr val="bg1"/>
                </a:solidFill>
              </a:rPr>
              <a:t>Hyperabundance - implications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B12230EE-876D-86D4-22C3-D9C6668E5B5F}"/>
            </a:ext>
          </a:extLst>
        </p:cNvPr>
        <p:cNvGrpSpPr/>
        <p:nvPr/>
      </p:nvGrpSpPr>
      <p:grpSpPr>
        <a:xfrm>
          <a:off x="0" y="0"/>
          <a:ext cx="0" cy="0"/>
          <a:chOff x="0" y="0"/>
          <a:chExt cx="0" cy="0"/>
        </a:xfrm>
      </p:grpSpPr>
      <p:pic>
        <p:nvPicPr>
          <p:cNvPr id="4" name="Google Shape;105;p20">
            <a:extLst>
              <a:ext uri="{FF2B5EF4-FFF2-40B4-BE49-F238E27FC236}">
                <a16:creationId xmlns:a16="http://schemas.microsoft.com/office/drawing/2014/main" id="{D6B9CE4E-4555-9F2B-AEEB-80589EB02B99}"/>
              </a:ext>
            </a:extLst>
          </p:cNvPr>
          <p:cNvPicPr preferRelativeResize="0">
            <a:picLocks noChangeAspect="1"/>
          </p:cNvPicPr>
          <p:nvPr/>
        </p:nvPicPr>
        <p:blipFill>
          <a:blip r:embed="rId3">
            <a:alphaModFix/>
          </a:blip>
          <a:stretch>
            <a:fillRect/>
          </a:stretch>
        </p:blipFill>
        <p:spPr>
          <a:xfrm>
            <a:off x="0" y="-8792"/>
            <a:ext cx="9144000" cy="6857989"/>
          </a:xfrm>
          <a:prstGeom prst="rect">
            <a:avLst/>
          </a:prstGeom>
          <a:noFill/>
          <a:ln>
            <a:noFill/>
          </a:ln>
        </p:spPr>
      </p:pic>
      <p:sp>
        <p:nvSpPr>
          <p:cNvPr id="2" name="Rectangle 1">
            <a:extLst>
              <a:ext uri="{FF2B5EF4-FFF2-40B4-BE49-F238E27FC236}">
                <a16:creationId xmlns:a16="http://schemas.microsoft.com/office/drawing/2014/main" id="{E25161AB-0A5A-8653-BC72-576E3B6C1FEF}"/>
              </a:ext>
            </a:extLst>
          </p:cNvPr>
          <p:cNvSpPr/>
          <p:nvPr/>
        </p:nvSpPr>
        <p:spPr>
          <a:xfrm>
            <a:off x="404445" y="445025"/>
            <a:ext cx="8335107" cy="4294029"/>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11;p21">
            <a:extLst>
              <a:ext uri="{FF2B5EF4-FFF2-40B4-BE49-F238E27FC236}">
                <a16:creationId xmlns:a16="http://schemas.microsoft.com/office/drawing/2014/main" id="{973EFB0C-892B-AD66-2366-9088C80934B5}"/>
              </a:ext>
            </a:extLst>
          </p:cNvPr>
          <p:cNvSpPr txBox="1">
            <a:spLocks noGrp="1"/>
          </p:cNvSpPr>
          <p:nvPr>
            <p:ph type="body" idx="1"/>
          </p:nvPr>
        </p:nvSpPr>
        <p:spPr>
          <a:xfrm>
            <a:off x="492369" y="1617785"/>
            <a:ext cx="7751816" cy="3873866"/>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bg1"/>
                </a:solidFill>
              </a:rPr>
              <a:t>- Decomposition of pink salmon depletes dissolved oxygen in stream</a:t>
            </a:r>
            <a:endParaRPr sz="2400" dirty="0">
              <a:solidFill>
                <a:schemeClr val="bg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sp>
        <p:nvSpPr>
          <p:cNvPr id="3" name="Google Shape;103;p20">
            <a:extLst>
              <a:ext uri="{FF2B5EF4-FFF2-40B4-BE49-F238E27FC236}">
                <a16:creationId xmlns:a16="http://schemas.microsoft.com/office/drawing/2014/main" id="{2110A37E-139A-6AA9-2B95-3030E67C59BB}"/>
              </a:ext>
            </a:extLst>
          </p:cNvPr>
          <p:cNvSpPr txBox="1">
            <a:spLocks/>
          </p:cNvSpPr>
          <p:nvPr/>
        </p:nvSpPr>
        <p:spPr>
          <a:xfrm>
            <a:off x="404445"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solidFill>
                  <a:schemeClr val="bg1"/>
                </a:solidFill>
              </a:rPr>
              <a:t>Hyperabundance - implications</a:t>
            </a:r>
          </a:p>
        </p:txBody>
      </p:sp>
    </p:spTree>
    <p:extLst>
      <p:ext uri="{BB962C8B-B14F-4D97-AF65-F5344CB8AC3E}">
        <p14:creationId xmlns:p14="http://schemas.microsoft.com/office/powerpoint/2010/main" val="941537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314A8EA2-57ED-9213-916C-21272FABD009}"/>
            </a:ext>
          </a:extLst>
        </p:cNvPr>
        <p:cNvGrpSpPr/>
        <p:nvPr/>
      </p:nvGrpSpPr>
      <p:grpSpPr>
        <a:xfrm>
          <a:off x="0" y="0"/>
          <a:ext cx="0" cy="0"/>
          <a:chOff x="0" y="0"/>
          <a:chExt cx="0" cy="0"/>
        </a:xfrm>
      </p:grpSpPr>
      <p:pic>
        <p:nvPicPr>
          <p:cNvPr id="4" name="Google Shape;105;p20">
            <a:extLst>
              <a:ext uri="{FF2B5EF4-FFF2-40B4-BE49-F238E27FC236}">
                <a16:creationId xmlns:a16="http://schemas.microsoft.com/office/drawing/2014/main" id="{F952A90F-36E8-8029-E934-477927F00932}"/>
              </a:ext>
            </a:extLst>
          </p:cNvPr>
          <p:cNvPicPr preferRelativeResize="0">
            <a:picLocks noChangeAspect="1"/>
          </p:cNvPicPr>
          <p:nvPr/>
        </p:nvPicPr>
        <p:blipFill>
          <a:blip r:embed="rId3">
            <a:alphaModFix/>
          </a:blip>
          <a:stretch>
            <a:fillRect/>
          </a:stretch>
        </p:blipFill>
        <p:spPr>
          <a:xfrm>
            <a:off x="0" y="-8792"/>
            <a:ext cx="9144000" cy="6857989"/>
          </a:xfrm>
          <a:prstGeom prst="rect">
            <a:avLst/>
          </a:prstGeom>
          <a:noFill/>
          <a:ln>
            <a:noFill/>
          </a:ln>
        </p:spPr>
      </p:pic>
      <p:sp>
        <p:nvSpPr>
          <p:cNvPr id="2" name="Rectangle 1">
            <a:extLst>
              <a:ext uri="{FF2B5EF4-FFF2-40B4-BE49-F238E27FC236}">
                <a16:creationId xmlns:a16="http://schemas.microsoft.com/office/drawing/2014/main" id="{11F4571B-9A38-CD63-E1CA-F6A7C53F87C6}"/>
              </a:ext>
            </a:extLst>
          </p:cNvPr>
          <p:cNvSpPr/>
          <p:nvPr/>
        </p:nvSpPr>
        <p:spPr>
          <a:xfrm>
            <a:off x="404445" y="445025"/>
            <a:ext cx="8335107" cy="4294029"/>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11;p21">
            <a:extLst>
              <a:ext uri="{FF2B5EF4-FFF2-40B4-BE49-F238E27FC236}">
                <a16:creationId xmlns:a16="http://schemas.microsoft.com/office/drawing/2014/main" id="{68C9B184-2CDB-F842-180A-AE9E7235CC29}"/>
              </a:ext>
            </a:extLst>
          </p:cNvPr>
          <p:cNvSpPr txBox="1">
            <a:spLocks noGrp="1"/>
          </p:cNvSpPr>
          <p:nvPr>
            <p:ph type="body" idx="1"/>
          </p:nvPr>
        </p:nvSpPr>
        <p:spPr>
          <a:xfrm>
            <a:off x="492369" y="1617785"/>
            <a:ext cx="7751816" cy="3873866"/>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bg1"/>
                </a:solidFill>
              </a:rPr>
              <a:t>- Decomposition of pink salmon depletes dissolved oxygen in stream</a:t>
            </a:r>
            <a:endParaRPr sz="2400" dirty="0">
              <a:solidFill>
                <a:schemeClr val="bg1"/>
              </a:solidFill>
            </a:endParaRPr>
          </a:p>
          <a:p>
            <a:pPr marL="0" lvl="0" indent="0" algn="l" rtl="0">
              <a:lnSpc>
                <a:spcPct val="100000"/>
              </a:lnSpc>
              <a:spcBef>
                <a:spcPts val="0"/>
              </a:spcBef>
              <a:spcAft>
                <a:spcPts val="0"/>
              </a:spcAft>
              <a:buNone/>
            </a:pPr>
            <a:endParaRPr lang="en-US" sz="2400" dirty="0">
              <a:solidFill>
                <a:schemeClr val="bg1"/>
              </a:solidFill>
            </a:endParaRPr>
          </a:p>
          <a:p>
            <a:pPr marL="0" lvl="0" indent="0" algn="l" rtl="0">
              <a:lnSpc>
                <a:spcPct val="100000"/>
              </a:lnSpc>
              <a:spcBef>
                <a:spcPts val="0"/>
              </a:spcBef>
              <a:spcAft>
                <a:spcPts val="0"/>
              </a:spcAft>
              <a:buNone/>
            </a:pPr>
            <a:r>
              <a:rPr lang="en-US" sz="2400" dirty="0">
                <a:solidFill>
                  <a:schemeClr val="bg1"/>
                </a:solidFill>
              </a:rPr>
              <a:t>- Flows typically low during late summer salmon run</a:t>
            </a: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sp>
        <p:nvSpPr>
          <p:cNvPr id="3" name="Google Shape;103;p20">
            <a:extLst>
              <a:ext uri="{FF2B5EF4-FFF2-40B4-BE49-F238E27FC236}">
                <a16:creationId xmlns:a16="http://schemas.microsoft.com/office/drawing/2014/main" id="{F73F66B2-675E-9E86-45DD-F4D8A66CC36B}"/>
              </a:ext>
            </a:extLst>
          </p:cNvPr>
          <p:cNvSpPr txBox="1">
            <a:spLocks/>
          </p:cNvSpPr>
          <p:nvPr/>
        </p:nvSpPr>
        <p:spPr>
          <a:xfrm>
            <a:off x="404445"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solidFill>
                  <a:schemeClr val="bg1"/>
                </a:solidFill>
              </a:rPr>
              <a:t>Hyperabundance - implications</a:t>
            </a:r>
          </a:p>
          <a:p>
            <a:endParaRPr lang="en-US" sz="3200" dirty="0">
              <a:solidFill>
                <a:schemeClr val="bg1"/>
              </a:solidFill>
            </a:endParaRPr>
          </a:p>
        </p:txBody>
      </p:sp>
    </p:spTree>
    <p:extLst>
      <p:ext uri="{BB962C8B-B14F-4D97-AF65-F5344CB8AC3E}">
        <p14:creationId xmlns:p14="http://schemas.microsoft.com/office/powerpoint/2010/main" val="20384210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A4743EAF-37AA-7A64-7ED9-C7FA69B50202}"/>
            </a:ext>
          </a:extLst>
        </p:cNvPr>
        <p:cNvGrpSpPr/>
        <p:nvPr/>
      </p:nvGrpSpPr>
      <p:grpSpPr>
        <a:xfrm>
          <a:off x="0" y="0"/>
          <a:ext cx="0" cy="0"/>
          <a:chOff x="0" y="0"/>
          <a:chExt cx="0" cy="0"/>
        </a:xfrm>
      </p:grpSpPr>
      <p:pic>
        <p:nvPicPr>
          <p:cNvPr id="4" name="Google Shape;105;p20">
            <a:extLst>
              <a:ext uri="{FF2B5EF4-FFF2-40B4-BE49-F238E27FC236}">
                <a16:creationId xmlns:a16="http://schemas.microsoft.com/office/drawing/2014/main" id="{63185A5F-6559-4FCB-DFEC-3D1221AB4471}"/>
              </a:ext>
            </a:extLst>
          </p:cNvPr>
          <p:cNvPicPr preferRelativeResize="0">
            <a:picLocks noChangeAspect="1"/>
          </p:cNvPicPr>
          <p:nvPr/>
        </p:nvPicPr>
        <p:blipFill>
          <a:blip r:embed="rId3">
            <a:alphaModFix/>
          </a:blip>
          <a:stretch>
            <a:fillRect/>
          </a:stretch>
        </p:blipFill>
        <p:spPr>
          <a:xfrm>
            <a:off x="0" y="-8792"/>
            <a:ext cx="9144000" cy="6857989"/>
          </a:xfrm>
          <a:prstGeom prst="rect">
            <a:avLst/>
          </a:prstGeom>
          <a:noFill/>
          <a:ln>
            <a:noFill/>
          </a:ln>
        </p:spPr>
      </p:pic>
      <p:sp>
        <p:nvSpPr>
          <p:cNvPr id="2" name="Rectangle 1">
            <a:extLst>
              <a:ext uri="{FF2B5EF4-FFF2-40B4-BE49-F238E27FC236}">
                <a16:creationId xmlns:a16="http://schemas.microsoft.com/office/drawing/2014/main" id="{8A339A93-C9F5-5CE0-EB9C-78B2590703FD}"/>
              </a:ext>
            </a:extLst>
          </p:cNvPr>
          <p:cNvSpPr/>
          <p:nvPr/>
        </p:nvSpPr>
        <p:spPr>
          <a:xfrm>
            <a:off x="404445" y="445025"/>
            <a:ext cx="8335107" cy="4294029"/>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11;p21">
            <a:extLst>
              <a:ext uri="{FF2B5EF4-FFF2-40B4-BE49-F238E27FC236}">
                <a16:creationId xmlns:a16="http://schemas.microsoft.com/office/drawing/2014/main" id="{436BE1B0-0D2B-48A3-5CD4-8CFA8948F3A8}"/>
              </a:ext>
            </a:extLst>
          </p:cNvPr>
          <p:cNvSpPr txBox="1">
            <a:spLocks noGrp="1"/>
          </p:cNvSpPr>
          <p:nvPr>
            <p:ph type="body" idx="1"/>
          </p:nvPr>
        </p:nvSpPr>
        <p:spPr>
          <a:xfrm>
            <a:off x="492369" y="1617785"/>
            <a:ext cx="7751816" cy="3873866"/>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400" dirty="0">
                <a:solidFill>
                  <a:schemeClr val="bg1"/>
                </a:solidFill>
              </a:rPr>
              <a:t>- Decomposition of pink salmon depletes dissolved oxygen in stream</a:t>
            </a:r>
            <a:endParaRPr sz="2400" dirty="0">
              <a:solidFill>
                <a:schemeClr val="bg1"/>
              </a:solidFill>
            </a:endParaRPr>
          </a:p>
          <a:p>
            <a:pPr marL="0" lvl="0" indent="0" algn="l" rtl="0">
              <a:lnSpc>
                <a:spcPct val="100000"/>
              </a:lnSpc>
              <a:spcBef>
                <a:spcPts val="0"/>
              </a:spcBef>
              <a:spcAft>
                <a:spcPts val="0"/>
              </a:spcAft>
              <a:buNone/>
            </a:pPr>
            <a:endParaRPr lang="en-US" sz="2400" dirty="0">
              <a:solidFill>
                <a:schemeClr val="bg1"/>
              </a:solidFill>
            </a:endParaRPr>
          </a:p>
          <a:p>
            <a:pPr marL="0" lvl="0" indent="0" algn="l" rtl="0">
              <a:lnSpc>
                <a:spcPct val="100000"/>
              </a:lnSpc>
              <a:spcBef>
                <a:spcPts val="0"/>
              </a:spcBef>
              <a:spcAft>
                <a:spcPts val="0"/>
              </a:spcAft>
              <a:buNone/>
            </a:pPr>
            <a:r>
              <a:rPr lang="en-US" sz="2400" dirty="0">
                <a:solidFill>
                  <a:schemeClr val="bg1"/>
                </a:solidFill>
              </a:rPr>
              <a:t>- Flows typically low during late summer salmon run</a:t>
            </a:r>
          </a:p>
          <a:p>
            <a:pPr marL="0" lvl="0" indent="0" algn="l" rtl="0">
              <a:lnSpc>
                <a:spcPct val="100000"/>
              </a:lnSpc>
              <a:spcBef>
                <a:spcPts val="0"/>
              </a:spcBef>
              <a:spcAft>
                <a:spcPts val="0"/>
              </a:spcAft>
              <a:buNone/>
            </a:pPr>
            <a:endParaRPr sz="2400" dirty="0">
              <a:solidFill>
                <a:schemeClr val="bg1"/>
              </a:solidFill>
            </a:endParaRPr>
          </a:p>
          <a:p>
            <a:pPr marL="0" lvl="0" indent="0" algn="l" rtl="0">
              <a:lnSpc>
                <a:spcPct val="100000"/>
              </a:lnSpc>
              <a:spcBef>
                <a:spcPts val="0"/>
              </a:spcBef>
              <a:spcAft>
                <a:spcPts val="0"/>
              </a:spcAft>
              <a:buNone/>
            </a:pPr>
            <a:r>
              <a:rPr lang="en" sz="2400" dirty="0">
                <a:solidFill>
                  <a:schemeClr val="bg1"/>
                </a:solidFill>
              </a:rPr>
              <a:t>- Potentially fatal events for other species dependent  on Indian River</a:t>
            </a:r>
            <a:endParaRPr sz="2400" dirty="0">
              <a:solidFill>
                <a:schemeClr val="bg1"/>
              </a:solidFill>
            </a:endParaRPr>
          </a:p>
          <a:p>
            <a:pPr marL="0" lvl="0" indent="0" algn="l" rtl="0">
              <a:lnSpc>
                <a:spcPct val="100000"/>
              </a:lnSpc>
              <a:spcBef>
                <a:spcPts val="0"/>
              </a:spcBef>
              <a:spcAft>
                <a:spcPts val="0"/>
              </a:spcAft>
              <a:buNone/>
            </a:pPr>
            <a:r>
              <a:rPr lang="en" sz="2400" dirty="0">
                <a:solidFill>
                  <a:schemeClr val="dk1"/>
                </a:solidFill>
              </a:rPr>
              <a:t>	</a:t>
            </a:r>
            <a:endParaRPr sz="2400" dirty="0">
              <a:solidFill>
                <a:schemeClr val="dk1"/>
              </a:solidFill>
            </a:endParaRPr>
          </a:p>
          <a:p>
            <a:pPr marL="0" lvl="0" indent="0" algn="l" rtl="0">
              <a:lnSpc>
                <a:spcPct val="100000"/>
              </a:lnSpc>
              <a:spcBef>
                <a:spcPts val="0"/>
              </a:spcBef>
              <a:spcAft>
                <a:spcPts val="0"/>
              </a:spcAft>
              <a:buNone/>
            </a:pPr>
            <a:endParaRPr sz="2400" dirty="0">
              <a:solidFill>
                <a:schemeClr val="dk1"/>
              </a:solidFill>
            </a:endParaRPr>
          </a:p>
          <a:p>
            <a:pPr marL="0" lvl="0" indent="0" algn="l" rtl="0">
              <a:spcBef>
                <a:spcPts val="0"/>
              </a:spcBef>
              <a:spcAft>
                <a:spcPts val="1200"/>
              </a:spcAft>
              <a:buNone/>
            </a:pPr>
            <a:endParaRPr dirty="0"/>
          </a:p>
        </p:txBody>
      </p:sp>
      <p:sp>
        <p:nvSpPr>
          <p:cNvPr id="3" name="Google Shape;103;p20">
            <a:extLst>
              <a:ext uri="{FF2B5EF4-FFF2-40B4-BE49-F238E27FC236}">
                <a16:creationId xmlns:a16="http://schemas.microsoft.com/office/drawing/2014/main" id="{A9A7C918-32EA-08C0-9501-99E9B89338DA}"/>
              </a:ext>
            </a:extLst>
          </p:cNvPr>
          <p:cNvSpPr txBox="1">
            <a:spLocks/>
          </p:cNvSpPr>
          <p:nvPr/>
        </p:nvSpPr>
        <p:spPr>
          <a:xfrm>
            <a:off x="404445"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solidFill>
                  <a:schemeClr val="bg1"/>
                </a:solidFill>
              </a:rPr>
              <a:t>Hyperabundance - implications</a:t>
            </a:r>
          </a:p>
        </p:txBody>
      </p:sp>
    </p:spTree>
    <p:extLst>
      <p:ext uri="{BB962C8B-B14F-4D97-AF65-F5344CB8AC3E}">
        <p14:creationId xmlns:p14="http://schemas.microsoft.com/office/powerpoint/2010/main" val="4907731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National Parks and conservation</a:t>
            </a:r>
            <a:endParaRPr sz="3200"/>
          </a:p>
        </p:txBody>
      </p:sp>
      <p:sp>
        <p:nvSpPr>
          <p:cNvPr id="83" name="Google Shape;83;p17"/>
          <p:cNvSpPr txBox="1">
            <a:spLocks noGrp="1"/>
          </p:cNvSpPr>
          <p:nvPr>
            <p:ph type="body" idx="1"/>
          </p:nvPr>
        </p:nvSpPr>
        <p:spPr>
          <a:xfrm>
            <a:off x="1104750" y="1232850"/>
            <a:ext cx="6934500" cy="3416400"/>
          </a:xfrm>
          <a:prstGeom prst="rect">
            <a:avLst/>
          </a:prstGeom>
        </p:spPr>
        <p:txBody>
          <a:bodyPr spcFirstLastPara="1" wrap="square" lIns="91425" tIns="91425" rIns="91425" bIns="91425" anchor="t" anchorCtr="0">
            <a:normAutofit fontScale="85000" lnSpcReduction="10000"/>
          </a:bodyPr>
          <a:lstStyle/>
          <a:p>
            <a:pPr marL="0" lvl="0" indent="0" algn="ctr" rtl="0">
              <a:spcBef>
                <a:spcPts val="0"/>
              </a:spcBef>
              <a:spcAft>
                <a:spcPts val="0"/>
              </a:spcAft>
              <a:buNone/>
            </a:pPr>
            <a:r>
              <a:rPr lang="en" sz="2550" i="1" dirty="0">
                <a:solidFill>
                  <a:schemeClr val="dk1"/>
                </a:solidFill>
              </a:rPr>
              <a:t>“[The National Park Service] shall promote and regulate the use of Federal areas known as national parks… which purpose is to conserve the scenery and the natural and historic objects and the wildlife therein and to provide for the enjoyment of the same in such manner and by such means as will leave them unimpaired for the enjoyment of future generations”</a:t>
            </a:r>
            <a:endParaRPr sz="2550" dirty="0">
              <a:solidFill>
                <a:schemeClr val="dk1"/>
              </a:solidFill>
            </a:endParaRPr>
          </a:p>
          <a:p>
            <a:pPr marL="0" lvl="0" indent="0" algn="r" rtl="0">
              <a:spcBef>
                <a:spcPts val="1200"/>
              </a:spcBef>
              <a:spcAft>
                <a:spcPts val="1200"/>
              </a:spcAft>
              <a:buNone/>
            </a:pPr>
            <a:r>
              <a:rPr lang="en" sz="2400" dirty="0">
                <a:solidFill>
                  <a:schemeClr val="dk1"/>
                </a:solidFill>
              </a:rPr>
              <a:t>–NPS Organic Act of 1916</a:t>
            </a:r>
            <a:endParaRPr sz="2400" dirty="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6D0DF5D1-52FC-0C66-F4F7-649CF23A920B}"/>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57C4C1C7-2636-CEFE-3BC1-EBD64B666D89}"/>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Hyperabundance of pink salmon</a:t>
            </a:r>
            <a:endParaRPr sz="3200" dirty="0"/>
          </a:p>
        </p:txBody>
      </p:sp>
      <p:sp>
        <p:nvSpPr>
          <p:cNvPr id="67" name="Google Shape;67;p15">
            <a:extLst>
              <a:ext uri="{FF2B5EF4-FFF2-40B4-BE49-F238E27FC236}">
                <a16:creationId xmlns:a16="http://schemas.microsoft.com/office/drawing/2014/main" id="{2D6C41F4-FBEE-FB75-5F91-616B5571576E}"/>
              </a:ext>
            </a:extLst>
          </p:cNvPr>
          <p:cNvSpPr txBox="1">
            <a:spLocks noGrp="1"/>
          </p:cNvSpPr>
          <p:nvPr>
            <p:ph type="body" idx="1"/>
          </p:nvPr>
        </p:nvSpPr>
        <p:spPr>
          <a:xfrm>
            <a:off x="311700" y="4028662"/>
            <a:ext cx="3546900" cy="88400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dirty="0">
                <a:solidFill>
                  <a:schemeClr val="dk1"/>
                </a:solidFill>
              </a:rPr>
              <a:t>Broad regional trends</a:t>
            </a:r>
            <a:endParaRPr sz="2400" dirty="0">
              <a:solidFill>
                <a:schemeClr val="dk1"/>
              </a:solidFill>
            </a:endParaRPr>
          </a:p>
        </p:txBody>
      </p:sp>
      <p:pic>
        <p:nvPicPr>
          <p:cNvPr id="3" name="Google Shape;77;p16">
            <a:extLst>
              <a:ext uri="{FF2B5EF4-FFF2-40B4-BE49-F238E27FC236}">
                <a16:creationId xmlns:a16="http://schemas.microsoft.com/office/drawing/2014/main" id="{863C7658-955A-F9F9-2A24-7FB182D6D2DC}"/>
              </a:ext>
            </a:extLst>
          </p:cNvPr>
          <p:cNvPicPr preferRelativeResize="0"/>
          <p:nvPr/>
        </p:nvPicPr>
        <p:blipFill>
          <a:blip r:embed="rId3">
            <a:alphaModFix/>
          </a:blip>
          <a:stretch>
            <a:fillRect/>
          </a:stretch>
        </p:blipFill>
        <p:spPr>
          <a:xfrm>
            <a:off x="4572000" y="1262212"/>
            <a:ext cx="3765412" cy="2766451"/>
          </a:xfrm>
          <a:prstGeom prst="rect">
            <a:avLst/>
          </a:prstGeom>
          <a:noFill/>
          <a:ln>
            <a:noFill/>
          </a:ln>
        </p:spPr>
      </p:pic>
      <p:sp>
        <p:nvSpPr>
          <p:cNvPr id="4" name="Google Shape;75;p16">
            <a:extLst>
              <a:ext uri="{FF2B5EF4-FFF2-40B4-BE49-F238E27FC236}">
                <a16:creationId xmlns:a16="http://schemas.microsoft.com/office/drawing/2014/main" id="{E0E0EAA4-601D-C805-E421-5E8D7F9B32F4}"/>
              </a:ext>
            </a:extLst>
          </p:cNvPr>
          <p:cNvSpPr txBox="1">
            <a:spLocks/>
          </p:cNvSpPr>
          <p:nvPr/>
        </p:nvSpPr>
        <p:spPr>
          <a:xfrm>
            <a:off x="4572000" y="4028663"/>
            <a:ext cx="3546900" cy="88400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1pPr>
            <a:lvl2pPr marL="914400" marR="0" lvl="1"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2pPr>
            <a:lvl3pPr marL="1371600" marR="0" lvl="2"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3pPr>
            <a:lvl4pPr marL="1828800" marR="0" lvl="3"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5pPr>
            <a:lvl6pPr marL="2743200" marR="0" lvl="5"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6pPr>
            <a:lvl7pPr marL="3200400" marR="0" lvl="6"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7pPr>
            <a:lvl8pPr marL="3657600" marR="0" lvl="7"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8pPr>
            <a:lvl9pPr marL="4114800" marR="0" lvl="8"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9pPr>
          </a:lstStyle>
          <a:p>
            <a:pPr marL="0" indent="0">
              <a:buFont typeface="Arial"/>
              <a:buNone/>
            </a:pPr>
            <a:r>
              <a:rPr lang="en-US" sz="2400" dirty="0">
                <a:solidFill>
                  <a:schemeClr val="dk1"/>
                </a:solidFill>
              </a:rPr>
              <a:t>Direct intervention</a:t>
            </a:r>
          </a:p>
        </p:txBody>
      </p:sp>
      <p:pic>
        <p:nvPicPr>
          <p:cNvPr id="5" name="Google Shape;120;p22">
            <a:extLst>
              <a:ext uri="{FF2B5EF4-FFF2-40B4-BE49-F238E27FC236}">
                <a16:creationId xmlns:a16="http://schemas.microsoft.com/office/drawing/2014/main" id="{0A415E0E-745B-3CB4-5AA2-40189C10CFB6}"/>
              </a:ext>
            </a:extLst>
          </p:cNvPr>
          <p:cNvPicPr preferRelativeResize="0">
            <a:picLocks noChangeAspect="1"/>
          </p:cNvPicPr>
          <p:nvPr/>
        </p:nvPicPr>
        <p:blipFill>
          <a:blip r:embed="rId4">
            <a:alphaModFix/>
          </a:blip>
          <a:stretch>
            <a:fillRect/>
          </a:stretch>
        </p:blipFill>
        <p:spPr>
          <a:xfrm>
            <a:off x="4572000" y="1262211"/>
            <a:ext cx="4256065" cy="2766451"/>
          </a:xfrm>
          <a:prstGeom prst="rect">
            <a:avLst/>
          </a:prstGeom>
          <a:noFill/>
          <a:ln>
            <a:noFill/>
          </a:ln>
        </p:spPr>
      </p:pic>
      <p:pic>
        <p:nvPicPr>
          <p:cNvPr id="6" name="Picture 5">
            <a:extLst>
              <a:ext uri="{FF2B5EF4-FFF2-40B4-BE49-F238E27FC236}">
                <a16:creationId xmlns:a16="http://schemas.microsoft.com/office/drawing/2014/main" id="{03533E65-A7F3-2C9A-E2E4-716718D0B949}"/>
              </a:ext>
            </a:extLst>
          </p:cNvPr>
          <p:cNvPicPr>
            <a:picLocks noChangeAspect="1"/>
          </p:cNvPicPr>
          <p:nvPr/>
        </p:nvPicPr>
        <p:blipFill>
          <a:blip r:embed="rId5"/>
          <a:stretch>
            <a:fillRect/>
          </a:stretch>
        </p:blipFill>
        <p:spPr>
          <a:xfrm>
            <a:off x="311701" y="1262211"/>
            <a:ext cx="3688800" cy="2764242"/>
          </a:xfrm>
          <a:prstGeom prst="rect">
            <a:avLst/>
          </a:prstGeom>
        </p:spPr>
      </p:pic>
    </p:spTree>
    <p:extLst>
      <p:ext uri="{BB962C8B-B14F-4D97-AF65-F5344CB8AC3E}">
        <p14:creationId xmlns:p14="http://schemas.microsoft.com/office/powerpoint/2010/main" val="25703125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3BAB8289-E144-34C9-8B07-AF86CEB3A3DE}"/>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1773DAE0-CA0A-3805-3662-A4E6CE68D5A5}"/>
              </a:ext>
            </a:extLst>
          </p:cNvPr>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Question 1</a:t>
            </a:r>
            <a:endParaRPr sz="3200" dirty="0"/>
          </a:p>
        </p:txBody>
      </p:sp>
    </p:spTree>
    <p:extLst>
      <p:ext uri="{BB962C8B-B14F-4D97-AF65-F5344CB8AC3E}">
        <p14:creationId xmlns:p14="http://schemas.microsoft.com/office/powerpoint/2010/main" val="33087715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Question 1: Where does the Indian River fit in this picture?</a:t>
            </a:r>
            <a:endParaRPr sz="3200" dirty="0"/>
          </a:p>
        </p:txBody>
      </p:sp>
      <p:pic>
        <p:nvPicPr>
          <p:cNvPr id="3" name="Picture 2">
            <a:extLst>
              <a:ext uri="{FF2B5EF4-FFF2-40B4-BE49-F238E27FC236}">
                <a16:creationId xmlns:a16="http://schemas.microsoft.com/office/drawing/2014/main" id="{16E89738-7DF8-FB9F-97C3-FC303713BCC1}"/>
              </a:ext>
            </a:extLst>
          </p:cNvPr>
          <p:cNvPicPr>
            <a:picLocks noChangeAspect="1"/>
          </p:cNvPicPr>
          <p:nvPr/>
        </p:nvPicPr>
        <p:blipFill>
          <a:blip r:embed="rId3"/>
          <a:stretch>
            <a:fillRect/>
          </a:stretch>
        </p:blipFill>
        <p:spPr>
          <a:xfrm>
            <a:off x="2042923" y="1197045"/>
            <a:ext cx="5058153" cy="350143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5EE42D86-40BF-0085-8B6F-43D86CEFF803}"/>
            </a:ext>
          </a:extLst>
        </p:cNvPr>
        <p:cNvGrpSpPr/>
        <p:nvPr/>
      </p:nvGrpSpPr>
      <p:grpSpPr>
        <a:xfrm>
          <a:off x="0" y="0"/>
          <a:ext cx="0" cy="0"/>
          <a:chOff x="0" y="0"/>
          <a:chExt cx="0" cy="0"/>
        </a:xfrm>
      </p:grpSpPr>
      <p:sp>
        <p:nvSpPr>
          <p:cNvPr id="160" name="Google Shape;160;p28">
            <a:extLst>
              <a:ext uri="{FF2B5EF4-FFF2-40B4-BE49-F238E27FC236}">
                <a16:creationId xmlns:a16="http://schemas.microsoft.com/office/drawing/2014/main" id="{D08FC612-0049-02E0-FE06-B8643B2C7CFD}"/>
              </a:ext>
            </a:extLst>
          </p:cNvPr>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Answer?</a:t>
            </a:r>
            <a:endParaRPr sz="3200" dirty="0"/>
          </a:p>
        </p:txBody>
      </p:sp>
      <p:pic>
        <p:nvPicPr>
          <p:cNvPr id="4" name="Picture 3">
            <a:extLst>
              <a:ext uri="{FF2B5EF4-FFF2-40B4-BE49-F238E27FC236}">
                <a16:creationId xmlns:a16="http://schemas.microsoft.com/office/drawing/2014/main" id="{20395F6C-3DF7-72CF-397F-DA93CACE2F86}"/>
              </a:ext>
            </a:extLst>
          </p:cNvPr>
          <p:cNvPicPr>
            <a:picLocks noChangeAspect="1"/>
          </p:cNvPicPr>
          <p:nvPr/>
        </p:nvPicPr>
        <p:blipFill>
          <a:blip r:embed="rId3"/>
          <a:stretch>
            <a:fillRect/>
          </a:stretch>
        </p:blipFill>
        <p:spPr>
          <a:xfrm>
            <a:off x="2042923" y="1197046"/>
            <a:ext cx="5058153" cy="3501430"/>
          </a:xfrm>
          <a:prstGeom prst="rect">
            <a:avLst/>
          </a:prstGeom>
        </p:spPr>
      </p:pic>
    </p:spTree>
    <p:extLst>
      <p:ext uri="{BB962C8B-B14F-4D97-AF65-F5344CB8AC3E}">
        <p14:creationId xmlns:p14="http://schemas.microsoft.com/office/powerpoint/2010/main" val="2415689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E2349B24-0D1F-2637-A98B-C6289E08605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EBA2D23-326F-6A20-AA33-1AB0DF780A4B}"/>
              </a:ext>
            </a:extLst>
          </p:cNvPr>
          <p:cNvPicPr>
            <a:picLocks noChangeAspect="1"/>
          </p:cNvPicPr>
          <p:nvPr/>
        </p:nvPicPr>
        <p:blipFill>
          <a:blip r:embed="rId3"/>
          <a:stretch>
            <a:fillRect/>
          </a:stretch>
        </p:blipFill>
        <p:spPr>
          <a:xfrm>
            <a:off x="0" y="0"/>
            <a:ext cx="11021786" cy="5143500"/>
          </a:xfrm>
          <a:prstGeom prst="rect">
            <a:avLst/>
          </a:prstGeom>
        </p:spPr>
      </p:pic>
      <p:sp>
        <p:nvSpPr>
          <p:cNvPr id="74" name="Google Shape;74;p16">
            <a:extLst>
              <a:ext uri="{FF2B5EF4-FFF2-40B4-BE49-F238E27FC236}">
                <a16:creationId xmlns:a16="http://schemas.microsoft.com/office/drawing/2014/main" id="{1C0DE22D-EE6B-C919-7360-1D0BE7400D7E}"/>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Hyperabundance of Endemic Species</a:t>
            </a:r>
            <a:endParaRPr sz="3200" dirty="0">
              <a:solidFill>
                <a:schemeClr val="bg1"/>
              </a:solidFill>
            </a:endParaRPr>
          </a:p>
        </p:txBody>
      </p:sp>
      <p:sp>
        <p:nvSpPr>
          <p:cNvPr id="5" name="Rectangle 4">
            <a:extLst>
              <a:ext uri="{FF2B5EF4-FFF2-40B4-BE49-F238E27FC236}">
                <a16:creationId xmlns:a16="http://schemas.microsoft.com/office/drawing/2014/main" id="{F2B1DBB0-3C87-C7EE-5130-FDDABE131A96}"/>
              </a:ext>
            </a:extLst>
          </p:cNvPr>
          <p:cNvSpPr/>
          <p:nvPr/>
        </p:nvSpPr>
        <p:spPr>
          <a:xfrm>
            <a:off x="311700" y="1207608"/>
            <a:ext cx="4035669" cy="3490867"/>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Google Shape;75;p16">
            <a:extLst>
              <a:ext uri="{FF2B5EF4-FFF2-40B4-BE49-F238E27FC236}">
                <a16:creationId xmlns:a16="http://schemas.microsoft.com/office/drawing/2014/main" id="{A9AF6AB3-586D-9C68-6558-9351C76FDB65}"/>
              </a:ext>
            </a:extLst>
          </p:cNvPr>
          <p:cNvSpPr txBox="1">
            <a:spLocks noGrp="1"/>
          </p:cNvSpPr>
          <p:nvPr>
            <p:ph type="body" idx="1"/>
          </p:nvPr>
        </p:nvSpPr>
        <p:spPr>
          <a:xfrm>
            <a:off x="311700" y="1207608"/>
            <a:ext cx="4005323" cy="3416400"/>
          </a:xfrm>
          <a:prstGeom prst="rect">
            <a:avLst/>
          </a:prstGeom>
        </p:spPr>
        <p:txBody>
          <a:bodyPr spcFirstLastPara="1" wrap="square" lIns="91425" tIns="91425" rIns="91425" bIns="91425" anchor="t" anchorCtr="0">
            <a:normAutofit/>
          </a:bodyPr>
          <a:lstStyle/>
          <a:p>
            <a:pPr marL="0" indent="0">
              <a:buNone/>
            </a:pPr>
            <a:r>
              <a:rPr lang="en-US" sz="2400" u="sng" dirty="0">
                <a:solidFill>
                  <a:schemeClr val="bg1"/>
                </a:solidFill>
              </a:rPr>
              <a:t>Mountain pine beetle</a:t>
            </a:r>
          </a:p>
          <a:p>
            <a:pPr marL="76200" indent="0">
              <a:spcBef>
                <a:spcPts val="1200"/>
              </a:spcBef>
              <a:buClr>
                <a:schemeClr val="dk1"/>
              </a:buClr>
              <a:buSzPts val="2400"/>
              <a:buNone/>
            </a:pPr>
            <a:r>
              <a:rPr lang="en-US" sz="2400" dirty="0">
                <a:solidFill>
                  <a:schemeClr val="bg1"/>
                </a:solidFill>
              </a:rPr>
              <a:t>- Endemic to western US and Canada</a:t>
            </a:r>
          </a:p>
          <a:p>
            <a:pPr marL="76200" indent="0">
              <a:buClr>
                <a:schemeClr val="dk1"/>
              </a:buClr>
              <a:buSzPts val="2400"/>
              <a:buNone/>
            </a:pPr>
            <a:r>
              <a:rPr lang="en-US" sz="2400" dirty="0">
                <a:solidFill>
                  <a:schemeClr val="bg1"/>
                </a:solidFill>
              </a:rPr>
              <a:t>- Life cycle destroys coniferous trees</a:t>
            </a:r>
          </a:p>
        </p:txBody>
      </p:sp>
      <p:sp>
        <p:nvSpPr>
          <p:cNvPr id="2" name="TextBox 1">
            <a:extLst>
              <a:ext uri="{FF2B5EF4-FFF2-40B4-BE49-F238E27FC236}">
                <a16:creationId xmlns:a16="http://schemas.microsoft.com/office/drawing/2014/main" id="{8552FDB0-5EAA-5058-D836-F2F22E6F0EB6}"/>
              </a:ext>
            </a:extLst>
          </p:cNvPr>
          <p:cNvSpPr txBox="1"/>
          <p:nvPr/>
        </p:nvSpPr>
        <p:spPr>
          <a:xfrm>
            <a:off x="5608187"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a:t>
            </a:r>
            <a:r>
              <a:rPr lang="en-US" sz="900" dirty="0" err="1">
                <a:solidFill>
                  <a:schemeClr val="tx1">
                    <a:lumMod val="85000"/>
                  </a:schemeClr>
                </a:solidFill>
              </a:rPr>
              <a:t>Themightyquill</a:t>
            </a:r>
            <a:endParaRPr lang="en-US" sz="900" dirty="0">
              <a:solidFill>
                <a:schemeClr val="tx1">
                  <a:lumMod val="85000"/>
                </a:schemeClr>
              </a:solidFill>
            </a:endParaRPr>
          </a:p>
        </p:txBody>
      </p:sp>
      <p:pic>
        <p:nvPicPr>
          <p:cNvPr id="3" name="Picture 2">
            <a:extLst>
              <a:ext uri="{FF2B5EF4-FFF2-40B4-BE49-F238E27FC236}">
                <a16:creationId xmlns:a16="http://schemas.microsoft.com/office/drawing/2014/main" id="{6A7ED4E5-B460-F2D3-6D1C-F09A9014AD21}"/>
              </a:ext>
            </a:extLst>
          </p:cNvPr>
          <p:cNvPicPr>
            <a:picLocks noChangeAspect="1"/>
          </p:cNvPicPr>
          <p:nvPr/>
        </p:nvPicPr>
        <p:blipFill>
          <a:blip r:embed="rId4"/>
          <a:stretch>
            <a:fillRect/>
          </a:stretch>
        </p:blipFill>
        <p:spPr>
          <a:xfrm>
            <a:off x="7326300" y="0"/>
            <a:ext cx="1817700" cy="1310054"/>
          </a:xfrm>
          <a:prstGeom prst="rect">
            <a:avLst/>
          </a:prstGeom>
        </p:spPr>
      </p:pic>
    </p:spTree>
    <p:extLst>
      <p:ext uri="{BB962C8B-B14F-4D97-AF65-F5344CB8AC3E}">
        <p14:creationId xmlns:p14="http://schemas.microsoft.com/office/powerpoint/2010/main" val="12722213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C22ABA1-F1F6-A3C0-6225-B0DA03E839FA}"/>
            </a:ext>
          </a:extLst>
        </p:cNvPr>
        <p:cNvGrpSpPr/>
        <p:nvPr/>
      </p:nvGrpSpPr>
      <p:grpSpPr>
        <a:xfrm>
          <a:off x="0" y="0"/>
          <a:ext cx="0" cy="0"/>
          <a:chOff x="0" y="0"/>
          <a:chExt cx="0" cy="0"/>
        </a:xfrm>
      </p:grpSpPr>
      <p:sp>
        <p:nvSpPr>
          <p:cNvPr id="160" name="Google Shape;160;p28">
            <a:extLst>
              <a:ext uri="{FF2B5EF4-FFF2-40B4-BE49-F238E27FC236}">
                <a16:creationId xmlns:a16="http://schemas.microsoft.com/office/drawing/2014/main" id="{CD3B5FE5-ED68-C936-E948-3D238F101956}"/>
              </a:ext>
            </a:extLst>
          </p:cNvPr>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Is there a </a:t>
            </a:r>
            <a:r>
              <a:rPr lang="en" sz="3200" dirty="0"/>
              <a:t>more complete answer?</a:t>
            </a:r>
            <a:endParaRPr sz="3200" dirty="0"/>
          </a:p>
        </p:txBody>
      </p:sp>
      <p:pic>
        <p:nvPicPr>
          <p:cNvPr id="4" name="Picture 3">
            <a:extLst>
              <a:ext uri="{FF2B5EF4-FFF2-40B4-BE49-F238E27FC236}">
                <a16:creationId xmlns:a16="http://schemas.microsoft.com/office/drawing/2014/main" id="{CDC05F11-2B80-6DD4-3410-5CE907D99876}"/>
              </a:ext>
            </a:extLst>
          </p:cNvPr>
          <p:cNvPicPr>
            <a:picLocks noChangeAspect="1"/>
          </p:cNvPicPr>
          <p:nvPr/>
        </p:nvPicPr>
        <p:blipFill>
          <a:blip r:embed="rId3"/>
          <a:stretch>
            <a:fillRect/>
          </a:stretch>
        </p:blipFill>
        <p:spPr>
          <a:xfrm>
            <a:off x="2042923" y="1197046"/>
            <a:ext cx="5058153" cy="3501430"/>
          </a:xfrm>
          <a:prstGeom prst="rect">
            <a:avLst/>
          </a:prstGeom>
        </p:spPr>
      </p:pic>
    </p:spTree>
    <p:extLst>
      <p:ext uri="{BB962C8B-B14F-4D97-AF65-F5344CB8AC3E}">
        <p14:creationId xmlns:p14="http://schemas.microsoft.com/office/powerpoint/2010/main" val="37209335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sp>
        <p:nvSpPr>
          <p:cNvPr id="186" name="Google Shape;186;p32"/>
          <p:cNvSpPr txBox="1">
            <a:spLocks noGrp="1"/>
          </p:cNvSpPr>
          <p:nvPr>
            <p:ph type="title"/>
          </p:nvPr>
        </p:nvSpPr>
        <p:spPr>
          <a:xfrm>
            <a:off x="410100" y="1017725"/>
            <a:ext cx="832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en-US" sz="2500" dirty="0"/>
            </a:br>
            <a:br>
              <a:rPr lang="en-US" sz="2500" dirty="0"/>
            </a:br>
            <a:r>
              <a:rPr lang="en-US" sz="2500" dirty="0" err="1"/>
              <a:t>x</a:t>
            </a:r>
            <a:r>
              <a:rPr lang="en-US" sz="1400" dirty="0" err="1"/>
              <a:t>t</a:t>
            </a:r>
            <a:r>
              <a:rPr lang="en-US" sz="2500" dirty="0"/>
              <a:t> = Bx</a:t>
            </a:r>
            <a:r>
              <a:rPr lang="en-US" sz="1400" dirty="0"/>
              <a:t>t−1</a:t>
            </a:r>
            <a:r>
              <a:rPr lang="en-US" sz="2500" dirty="0"/>
              <a:t> + u + </a:t>
            </a:r>
            <a:r>
              <a:rPr lang="en-US" sz="2500" dirty="0" err="1"/>
              <a:t>Cc</a:t>
            </a:r>
            <a:r>
              <a:rPr lang="en-US" sz="1400" dirty="0" err="1"/>
              <a:t>t</a:t>
            </a:r>
            <a:r>
              <a:rPr lang="en-US" sz="1400" dirty="0"/>
              <a:t> </a:t>
            </a:r>
            <a:r>
              <a:rPr lang="en-US" sz="2500" dirty="0"/>
              <a:t>+ </a:t>
            </a:r>
            <a:r>
              <a:rPr lang="en-US" sz="2500" dirty="0" err="1"/>
              <a:t>Gw</a:t>
            </a:r>
            <a:r>
              <a:rPr lang="en-US" sz="1400" dirty="0" err="1"/>
              <a:t>t</a:t>
            </a:r>
            <a:r>
              <a:rPr lang="en-US" sz="2500" dirty="0"/>
              <a:t>, where </a:t>
            </a:r>
            <a:r>
              <a:rPr lang="en-US" sz="2500" dirty="0" err="1"/>
              <a:t>w</a:t>
            </a:r>
            <a:r>
              <a:rPr lang="en-US" sz="1400" dirty="0" err="1"/>
              <a:t>t</a:t>
            </a:r>
            <a:r>
              <a:rPr lang="en-US" sz="2500" dirty="0"/>
              <a:t> ∼MVN(0,Q) </a:t>
            </a:r>
            <a:br>
              <a:rPr lang="en-US" sz="2500" dirty="0"/>
            </a:br>
            <a:r>
              <a:rPr lang="en-US" sz="2500" dirty="0" err="1"/>
              <a:t>y</a:t>
            </a:r>
            <a:r>
              <a:rPr lang="en-US" sz="1400" dirty="0" err="1"/>
              <a:t>t</a:t>
            </a:r>
            <a:r>
              <a:rPr lang="en-US" sz="2500" dirty="0"/>
              <a:t> = </a:t>
            </a:r>
            <a:r>
              <a:rPr lang="en-US" sz="2500" dirty="0" err="1"/>
              <a:t>Zx</a:t>
            </a:r>
            <a:r>
              <a:rPr lang="en-US" sz="1400" dirty="0" err="1"/>
              <a:t>t</a:t>
            </a:r>
            <a:r>
              <a:rPr lang="en-US" sz="2500" dirty="0"/>
              <a:t> + a + </a:t>
            </a:r>
            <a:r>
              <a:rPr lang="en-US" sz="2500" dirty="0" err="1"/>
              <a:t>Dd</a:t>
            </a:r>
            <a:r>
              <a:rPr lang="en-US" sz="1400" dirty="0" err="1"/>
              <a:t>t</a:t>
            </a:r>
            <a:r>
              <a:rPr lang="en-US" sz="1400" dirty="0"/>
              <a:t> </a:t>
            </a:r>
            <a:r>
              <a:rPr lang="en-US" sz="2500" dirty="0"/>
              <a:t>+ </a:t>
            </a:r>
            <a:r>
              <a:rPr lang="en-US" sz="2500" dirty="0" err="1"/>
              <a:t>Hv</a:t>
            </a:r>
            <a:r>
              <a:rPr lang="en-US" sz="1400" dirty="0" err="1"/>
              <a:t>t</a:t>
            </a:r>
            <a:r>
              <a:rPr lang="en-US" sz="2500" dirty="0"/>
              <a:t>, where </a:t>
            </a:r>
            <a:r>
              <a:rPr lang="en-US" sz="2500" dirty="0" err="1"/>
              <a:t>v</a:t>
            </a:r>
            <a:r>
              <a:rPr lang="en-US" sz="1400" dirty="0" err="1"/>
              <a:t>t</a:t>
            </a:r>
            <a:r>
              <a:rPr lang="en-US" sz="2500" dirty="0"/>
              <a:t> ∼MVN(0,R) </a:t>
            </a:r>
            <a:br>
              <a:rPr lang="en-US" sz="2500" dirty="0"/>
            </a:br>
            <a:br>
              <a:rPr lang="en-US" sz="2500" dirty="0"/>
            </a:br>
            <a:r>
              <a:rPr lang="en-US" sz="2500" dirty="0"/>
              <a:t>😵</a:t>
            </a:r>
            <a:br>
              <a:rPr lang="en-US" sz="2500" dirty="0"/>
            </a:br>
            <a:br>
              <a:rPr lang="en-US" sz="2500" dirty="0"/>
            </a:br>
            <a:br>
              <a:rPr lang="en-US" sz="2500" dirty="0"/>
            </a:br>
            <a:endParaRPr lang="en-US" sz="2500" dirty="0"/>
          </a:p>
        </p:txBody>
      </p:sp>
      <p:sp>
        <p:nvSpPr>
          <p:cNvPr id="2" name="Google Shape;186;p32">
            <a:extLst>
              <a:ext uri="{FF2B5EF4-FFF2-40B4-BE49-F238E27FC236}">
                <a16:creationId xmlns:a16="http://schemas.microsoft.com/office/drawing/2014/main" id="{45E5E79B-8E4A-4971-D26D-41E6F87B8ECF}"/>
              </a:ext>
            </a:extLst>
          </p:cNvPr>
          <p:cNvSpPr txBox="1">
            <a:spLocks/>
          </p:cNvSpPr>
          <p:nvPr/>
        </p:nvSpPr>
        <p:spPr>
          <a:xfrm>
            <a:off x="562500" y="1170125"/>
            <a:ext cx="832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500" dirty="0"/>
              <a:t>State-space model:</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20842C60-D228-68E3-6192-9D093E0AD149}"/>
            </a:ext>
          </a:extLst>
        </p:cNvPr>
        <p:cNvGrpSpPr/>
        <p:nvPr/>
      </p:nvGrpSpPr>
      <p:grpSpPr>
        <a:xfrm>
          <a:off x="0" y="0"/>
          <a:ext cx="0" cy="0"/>
          <a:chOff x="0" y="0"/>
          <a:chExt cx="0" cy="0"/>
        </a:xfrm>
      </p:grpSpPr>
      <p:sp>
        <p:nvSpPr>
          <p:cNvPr id="185" name="Google Shape;185;p32">
            <a:extLst>
              <a:ext uri="{FF2B5EF4-FFF2-40B4-BE49-F238E27FC236}">
                <a16:creationId xmlns:a16="http://schemas.microsoft.com/office/drawing/2014/main" id="{8ECC08E3-BA91-1C45-8F5E-1688E7CB5EB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sp>
        <p:nvSpPr>
          <p:cNvPr id="186" name="Google Shape;186;p32">
            <a:extLst>
              <a:ext uri="{FF2B5EF4-FFF2-40B4-BE49-F238E27FC236}">
                <a16:creationId xmlns:a16="http://schemas.microsoft.com/office/drawing/2014/main" id="{B170006E-8DF1-F87E-BAA9-7CE910FF628B}"/>
              </a:ext>
            </a:extLst>
          </p:cNvPr>
          <p:cNvSpPr txBox="1">
            <a:spLocks noGrp="1"/>
          </p:cNvSpPr>
          <p:nvPr>
            <p:ph type="title"/>
          </p:nvPr>
        </p:nvSpPr>
        <p:spPr>
          <a:xfrm>
            <a:off x="410100" y="1017725"/>
            <a:ext cx="832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en-US" sz="2500" dirty="0"/>
            </a:br>
            <a:br>
              <a:rPr lang="en-US" sz="2500" dirty="0"/>
            </a:br>
            <a:r>
              <a:rPr lang="en-US" sz="2500" dirty="0" err="1"/>
              <a:t>x</a:t>
            </a:r>
            <a:r>
              <a:rPr lang="en-US" sz="1400" dirty="0" err="1"/>
              <a:t>t</a:t>
            </a:r>
            <a:r>
              <a:rPr lang="en-US" sz="2500" dirty="0"/>
              <a:t> = Bx</a:t>
            </a:r>
            <a:r>
              <a:rPr lang="en-US" sz="1400" dirty="0"/>
              <a:t>t−1</a:t>
            </a:r>
            <a:r>
              <a:rPr lang="en-US" sz="2500" dirty="0"/>
              <a:t> + u + </a:t>
            </a:r>
            <a:r>
              <a:rPr lang="en-US" sz="2500" dirty="0" err="1"/>
              <a:t>Cc</a:t>
            </a:r>
            <a:r>
              <a:rPr lang="en-US" sz="1400" dirty="0" err="1"/>
              <a:t>t</a:t>
            </a:r>
            <a:r>
              <a:rPr lang="en-US" sz="1400" dirty="0"/>
              <a:t> </a:t>
            </a:r>
            <a:r>
              <a:rPr lang="en-US" sz="2500" dirty="0"/>
              <a:t>+ </a:t>
            </a:r>
            <a:r>
              <a:rPr lang="en-US" sz="2500" dirty="0" err="1"/>
              <a:t>Gw</a:t>
            </a:r>
            <a:r>
              <a:rPr lang="en-US" sz="1400" dirty="0" err="1"/>
              <a:t>t</a:t>
            </a:r>
            <a:r>
              <a:rPr lang="en-US" sz="2500" dirty="0"/>
              <a:t>, where </a:t>
            </a:r>
            <a:r>
              <a:rPr lang="en-US" sz="2500" dirty="0" err="1"/>
              <a:t>w</a:t>
            </a:r>
            <a:r>
              <a:rPr lang="en-US" sz="1400" dirty="0" err="1"/>
              <a:t>t</a:t>
            </a:r>
            <a:r>
              <a:rPr lang="en-US" sz="2500" dirty="0"/>
              <a:t> ∼MVN(0,Q) </a:t>
            </a:r>
            <a:br>
              <a:rPr lang="en-US" sz="2500" dirty="0"/>
            </a:br>
            <a:r>
              <a:rPr lang="en-US" sz="2500" dirty="0" err="1"/>
              <a:t>y</a:t>
            </a:r>
            <a:r>
              <a:rPr lang="en-US" sz="1400" dirty="0" err="1"/>
              <a:t>t</a:t>
            </a:r>
            <a:r>
              <a:rPr lang="en-US" sz="2500" dirty="0"/>
              <a:t> = </a:t>
            </a:r>
            <a:r>
              <a:rPr lang="en-US" sz="2500" dirty="0" err="1"/>
              <a:t>Zx</a:t>
            </a:r>
            <a:r>
              <a:rPr lang="en-US" sz="1400" dirty="0" err="1"/>
              <a:t>t</a:t>
            </a:r>
            <a:r>
              <a:rPr lang="en-US" sz="2500" dirty="0"/>
              <a:t> + a + </a:t>
            </a:r>
            <a:r>
              <a:rPr lang="en-US" sz="2500" dirty="0" err="1"/>
              <a:t>Dd</a:t>
            </a:r>
            <a:r>
              <a:rPr lang="en-US" sz="1400" dirty="0" err="1"/>
              <a:t>t</a:t>
            </a:r>
            <a:r>
              <a:rPr lang="en-US" sz="1400" dirty="0"/>
              <a:t> </a:t>
            </a:r>
            <a:r>
              <a:rPr lang="en-US" sz="2500" dirty="0"/>
              <a:t>+ </a:t>
            </a:r>
            <a:r>
              <a:rPr lang="en-US" sz="2500" dirty="0" err="1"/>
              <a:t>Hv</a:t>
            </a:r>
            <a:r>
              <a:rPr lang="en-US" sz="1400" dirty="0" err="1"/>
              <a:t>t</a:t>
            </a:r>
            <a:r>
              <a:rPr lang="en-US" sz="2500" dirty="0"/>
              <a:t>, where </a:t>
            </a:r>
            <a:r>
              <a:rPr lang="en-US" sz="2500" dirty="0" err="1"/>
              <a:t>v</a:t>
            </a:r>
            <a:r>
              <a:rPr lang="en-US" sz="1400" dirty="0" err="1"/>
              <a:t>t</a:t>
            </a:r>
            <a:r>
              <a:rPr lang="en-US" sz="2500" dirty="0"/>
              <a:t> ∼MVN(0,R) </a:t>
            </a:r>
            <a:br>
              <a:rPr lang="en-US" sz="2500" dirty="0"/>
            </a:br>
            <a:br>
              <a:rPr lang="en-US" sz="2500" dirty="0"/>
            </a:br>
            <a:r>
              <a:rPr lang="en-US" sz="2500" dirty="0"/>
              <a:t>😵</a:t>
            </a:r>
            <a:br>
              <a:rPr lang="en-US" sz="2500" dirty="0"/>
            </a:br>
            <a:br>
              <a:rPr lang="en-US" sz="2500" dirty="0"/>
            </a:br>
            <a:r>
              <a:rPr lang="en-US" sz="2500" dirty="0"/>
              <a:t>Estimates underlying state (</a:t>
            </a:r>
            <a:r>
              <a:rPr lang="en-US" sz="2500" dirty="0" err="1"/>
              <a:t>x</a:t>
            </a:r>
            <a:r>
              <a:rPr lang="en-US" sz="1400" dirty="0" err="1"/>
              <a:t>t</a:t>
            </a:r>
            <a:r>
              <a:rPr lang="en-US" sz="2500" dirty="0"/>
              <a:t>) based on observations (</a:t>
            </a:r>
            <a:r>
              <a:rPr lang="en-US" sz="2500" dirty="0" err="1"/>
              <a:t>y</a:t>
            </a:r>
            <a:r>
              <a:rPr lang="en-US" sz="1400" dirty="0" err="1"/>
              <a:t>t</a:t>
            </a:r>
            <a:r>
              <a:rPr lang="en-US" sz="2500" dirty="0"/>
              <a:t>)</a:t>
            </a:r>
            <a:br>
              <a:rPr lang="en-US" sz="2500" dirty="0"/>
            </a:br>
            <a:endParaRPr lang="en-US" sz="2500" dirty="0"/>
          </a:p>
        </p:txBody>
      </p:sp>
      <p:sp>
        <p:nvSpPr>
          <p:cNvPr id="2" name="Google Shape;186;p32">
            <a:extLst>
              <a:ext uri="{FF2B5EF4-FFF2-40B4-BE49-F238E27FC236}">
                <a16:creationId xmlns:a16="http://schemas.microsoft.com/office/drawing/2014/main" id="{7C0678E8-C535-DEB8-AD64-2A40290EDFA2}"/>
              </a:ext>
            </a:extLst>
          </p:cNvPr>
          <p:cNvSpPr txBox="1">
            <a:spLocks/>
          </p:cNvSpPr>
          <p:nvPr/>
        </p:nvSpPr>
        <p:spPr>
          <a:xfrm>
            <a:off x="562500" y="1170125"/>
            <a:ext cx="832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500" dirty="0"/>
              <a:t>State-space model:</a:t>
            </a:r>
          </a:p>
        </p:txBody>
      </p:sp>
    </p:spTree>
    <p:extLst>
      <p:ext uri="{BB962C8B-B14F-4D97-AF65-F5344CB8AC3E}">
        <p14:creationId xmlns:p14="http://schemas.microsoft.com/office/powerpoint/2010/main" val="24326774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598C016E-388A-5DA6-FA8A-3B70A3D9777F}"/>
            </a:ext>
          </a:extLst>
        </p:cNvPr>
        <p:cNvGrpSpPr/>
        <p:nvPr/>
      </p:nvGrpSpPr>
      <p:grpSpPr>
        <a:xfrm>
          <a:off x="0" y="0"/>
          <a:ext cx="0" cy="0"/>
          <a:chOff x="0" y="0"/>
          <a:chExt cx="0" cy="0"/>
        </a:xfrm>
      </p:grpSpPr>
      <p:sp>
        <p:nvSpPr>
          <p:cNvPr id="185" name="Google Shape;185;p32">
            <a:extLst>
              <a:ext uri="{FF2B5EF4-FFF2-40B4-BE49-F238E27FC236}">
                <a16:creationId xmlns:a16="http://schemas.microsoft.com/office/drawing/2014/main" id="{9B03DFD1-8FB0-FF27-8443-53B0A5DA3ED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sp>
        <p:nvSpPr>
          <p:cNvPr id="186" name="Google Shape;186;p32">
            <a:extLst>
              <a:ext uri="{FF2B5EF4-FFF2-40B4-BE49-F238E27FC236}">
                <a16:creationId xmlns:a16="http://schemas.microsoft.com/office/drawing/2014/main" id="{7C2C0517-39C8-804F-61BD-54D24CF71510}"/>
              </a:ext>
            </a:extLst>
          </p:cNvPr>
          <p:cNvSpPr txBox="1">
            <a:spLocks noGrp="1"/>
          </p:cNvSpPr>
          <p:nvPr>
            <p:ph type="title"/>
          </p:nvPr>
        </p:nvSpPr>
        <p:spPr>
          <a:xfrm>
            <a:off x="410100" y="1017725"/>
            <a:ext cx="83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State-space model allows for:</a:t>
            </a:r>
            <a:br>
              <a:rPr lang="en" sz="2500" dirty="0"/>
            </a:br>
            <a:br>
              <a:rPr lang="en" sz="2500" dirty="0"/>
            </a:br>
            <a:br>
              <a:rPr lang="en" sz="2500" dirty="0"/>
            </a:br>
            <a:br>
              <a:rPr lang="en" sz="2500" dirty="0"/>
            </a:br>
            <a:endParaRPr sz="2500" dirty="0"/>
          </a:p>
        </p:txBody>
      </p:sp>
    </p:spTree>
    <p:extLst>
      <p:ext uri="{BB962C8B-B14F-4D97-AF65-F5344CB8AC3E}">
        <p14:creationId xmlns:p14="http://schemas.microsoft.com/office/powerpoint/2010/main" val="301178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845C7922-4541-015A-E5CF-314A36DEE1B5}"/>
            </a:ext>
          </a:extLst>
        </p:cNvPr>
        <p:cNvGrpSpPr/>
        <p:nvPr/>
      </p:nvGrpSpPr>
      <p:grpSpPr>
        <a:xfrm>
          <a:off x="0" y="0"/>
          <a:ext cx="0" cy="0"/>
          <a:chOff x="0" y="0"/>
          <a:chExt cx="0" cy="0"/>
        </a:xfrm>
      </p:grpSpPr>
      <p:sp>
        <p:nvSpPr>
          <p:cNvPr id="185" name="Google Shape;185;p32">
            <a:extLst>
              <a:ext uri="{FF2B5EF4-FFF2-40B4-BE49-F238E27FC236}">
                <a16:creationId xmlns:a16="http://schemas.microsoft.com/office/drawing/2014/main" id="{F94A9FE4-FE00-1C75-0634-104D4AF711D8}"/>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sp>
        <p:nvSpPr>
          <p:cNvPr id="186" name="Google Shape;186;p32">
            <a:extLst>
              <a:ext uri="{FF2B5EF4-FFF2-40B4-BE49-F238E27FC236}">
                <a16:creationId xmlns:a16="http://schemas.microsoft.com/office/drawing/2014/main" id="{459F2911-7F51-F90E-D406-2975771105A4}"/>
              </a:ext>
            </a:extLst>
          </p:cNvPr>
          <p:cNvSpPr txBox="1">
            <a:spLocks noGrp="1"/>
          </p:cNvSpPr>
          <p:nvPr>
            <p:ph type="title"/>
          </p:nvPr>
        </p:nvSpPr>
        <p:spPr>
          <a:xfrm>
            <a:off x="410100" y="1017725"/>
            <a:ext cx="83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State-space model allows for:</a:t>
            </a:r>
            <a:br>
              <a:rPr lang="en" sz="2500" dirty="0"/>
            </a:br>
            <a:br>
              <a:rPr lang="en" sz="2500" dirty="0"/>
            </a:br>
            <a:r>
              <a:rPr lang="en" sz="2400" dirty="0"/>
              <a:t>- Gaps in the observed time series (yt), as seen at in Indian River</a:t>
            </a:r>
            <a:br>
              <a:rPr lang="en" sz="2400" dirty="0"/>
            </a:br>
            <a:br>
              <a:rPr lang="en" sz="2400" dirty="0"/>
            </a:br>
            <a:br>
              <a:rPr lang="en" sz="2500" dirty="0"/>
            </a:br>
            <a:br>
              <a:rPr lang="en" sz="2500" dirty="0"/>
            </a:br>
            <a:endParaRPr sz="2500" dirty="0"/>
          </a:p>
        </p:txBody>
      </p:sp>
    </p:spTree>
    <p:extLst>
      <p:ext uri="{BB962C8B-B14F-4D97-AF65-F5344CB8AC3E}">
        <p14:creationId xmlns:p14="http://schemas.microsoft.com/office/powerpoint/2010/main" val="14924242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352A03AE-09B2-8C78-CDF4-D53E42BB3E0F}"/>
            </a:ext>
          </a:extLst>
        </p:cNvPr>
        <p:cNvGrpSpPr/>
        <p:nvPr/>
      </p:nvGrpSpPr>
      <p:grpSpPr>
        <a:xfrm>
          <a:off x="0" y="0"/>
          <a:ext cx="0" cy="0"/>
          <a:chOff x="0" y="0"/>
          <a:chExt cx="0" cy="0"/>
        </a:xfrm>
      </p:grpSpPr>
      <p:sp>
        <p:nvSpPr>
          <p:cNvPr id="185" name="Google Shape;185;p32">
            <a:extLst>
              <a:ext uri="{FF2B5EF4-FFF2-40B4-BE49-F238E27FC236}">
                <a16:creationId xmlns:a16="http://schemas.microsoft.com/office/drawing/2014/main" id="{6143F19F-F960-9A23-24CB-D018748F6BAB}"/>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sp>
        <p:nvSpPr>
          <p:cNvPr id="186" name="Google Shape;186;p32">
            <a:extLst>
              <a:ext uri="{FF2B5EF4-FFF2-40B4-BE49-F238E27FC236}">
                <a16:creationId xmlns:a16="http://schemas.microsoft.com/office/drawing/2014/main" id="{7651D1F6-3FC5-9B51-5108-43044FBF1AC4}"/>
              </a:ext>
            </a:extLst>
          </p:cNvPr>
          <p:cNvSpPr txBox="1">
            <a:spLocks noGrp="1"/>
          </p:cNvSpPr>
          <p:nvPr>
            <p:ph type="title"/>
          </p:nvPr>
        </p:nvSpPr>
        <p:spPr>
          <a:xfrm>
            <a:off x="410100" y="1017725"/>
            <a:ext cx="83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State-space model allows for:</a:t>
            </a:r>
            <a:br>
              <a:rPr lang="en" sz="2500" dirty="0"/>
            </a:br>
            <a:br>
              <a:rPr lang="en" sz="2500" dirty="0"/>
            </a:br>
            <a:r>
              <a:rPr lang="en" sz="2400" dirty="0"/>
              <a:t>- Gaps in the observed time series (yt), as seen at in Indian River</a:t>
            </a:r>
            <a:br>
              <a:rPr lang="en" sz="2400" dirty="0"/>
            </a:br>
            <a:br>
              <a:rPr lang="en" sz="2400" dirty="0"/>
            </a:br>
            <a:br>
              <a:rPr lang="en" sz="2500" dirty="0"/>
            </a:br>
            <a:br>
              <a:rPr lang="en" sz="2500" dirty="0"/>
            </a:br>
            <a:endParaRPr sz="2500" dirty="0"/>
          </a:p>
        </p:txBody>
      </p:sp>
      <p:pic>
        <p:nvPicPr>
          <p:cNvPr id="2" name="Picture 1">
            <a:extLst>
              <a:ext uri="{FF2B5EF4-FFF2-40B4-BE49-F238E27FC236}">
                <a16:creationId xmlns:a16="http://schemas.microsoft.com/office/drawing/2014/main" id="{F4608A2B-7A7F-E993-87FF-6A01315453CC}"/>
              </a:ext>
            </a:extLst>
          </p:cNvPr>
          <p:cNvPicPr>
            <a:picLocks noChangeAspect="1"/>
          </p:cNvPicPr>
          <p:nvPr/>
        </p:nvPicPr>
        <p:blipFill>
          <a:blip r:embed="rId3"/>
          <a:stretch>
            <a:fillRect/>
          </a:stretch>
        </p:blipFill>
        <p:spPr>
          <a:xfrm>
            <a:off x="2784452" y="2493834"/>
            <a:ext cx="3575095" cy="2474806"/>
          </a:xfrm>
          <a:prstGeom prst="rect">
            <a:avLst/>
          </a:prstGeom>
        </p:spPr>
      </p:pic>
    </p:spTree>
    <p:extLst>
      <p:ext uri="{BB962C8B-B14F-4D97-AF65-F5344CB8AC3E}">
        <p14:creationId xmlns:p14="http://schemas.microsoft.com/office/powerpoint/2010/main" val="31880848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A587C03D-8328-F598-13EF-459B80B948A4}"/>
            </a:ext>
          </a:extLst>
        </p:cNvPr>
        <p:cNvGrpSpPr/>
        <p:nvPr/>
      </p:nvGrpSpPr>
      <p:grpSpPr>
        <a:xfrm>
          <a:off x="0" y="0"/>
          <a:ext cx="0" cy="0"/>
          <a:chOff x="0" y="0"/>
          <a:chExt cx="0" cy="0"/>
        </a:xfrm>
      </p:grpSpPr>
      <p:sp>
        <p:nvSpPr>
          <p:cNvPr id="185" name="Google Shape;185;p32">
            <a:extLst>
              <a:ext uri="{FF2B5EF4-FFF2-40B4-BE49-F238E27FC236}">
                <a16:creationId xmlns:a16="http://schemas.microsoft.com/office/drawing/2014/main" id="{C6F068B0-AD00-D065-A073-731EE616CA62}"/>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sp>
        <p:nvSpPr>
          <p:cNvPr id="186" name="Google Shape;186;p32">
            <a:extLst>
              <a:ext uri="{FF2B5EF4-FFF2-40B4-BE49-F238E27FC236}">
                <a16:creationId xmlns:a16="http://schemas.microsoft.com/office/drawing/2014/main" id="{0926FC69-B629-9918-A291-17C4D3D0BBCC}"/>
              </a:ext>
            </a:extLst>
          </p:cNvPr>
          <p:cNvSpPr txBox="1">
            <a:spLocks noGrp="1"/>
          </p:cNvSpPr>
          <p:nvPr>
            <p:ph type="title"/>
          </p:nvPr>
        </p:nvSpPr>
        <p:spPr>
          <a:xfrm>
            <a:off x="410100" y="1017725"/>
            <a:ext cx="83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State-space model allows for:</a:t>
            </a:r>
            <a:br>
              <a:rPr lang="en" sz="2500" dirty="0"/>
            </a:br>
            <a:br>
              <a:rPr lang="en" sz="2500" dirty="0"/>
            </a:br>
            <a:r>
              <a:rPr lang="en" sz="2400" dirty="0"/>
              <a:t>- Gaps in the observed time series (yt), as seen at in Indian River</a:t>
            </a:r>
            <a:br>
              <a:rPr lang="en" sz="2400" dirty="0"/>
            </a:br>
            <a:br>
              <a:rPr lang="en" sz="2400" dirty="0"/>
            </a:br>
            <a:r>
              <a:rPr lang="en" sz="2400" dirty="0"/>
              <a:t>- Treatment of various time series as drawn from some larger underlying state</a:t>
            </a:r>
            <a:br>
              <a:rPr lang="en" sz="2400" dirty="0"/>
            </a:br>
            <a:br>
              <a:rPr lang="en" sz="2400" dirty="0"/>
            </a:br>
            <a:br>
              <a:rPr lang="en" sz="2500" dirty="0"/>
            </a:br>
            <a:br>
              <a:rPr lang="en" sz="2500" dirty="0"/>
            </a:br>
            <a:endParaRPr sz="2500" dirty="0"/>
          </a:p>
        </p:txBody>
      </p:sp>
    </p:spTree>
    <p:extLst>
      <p:ext uri="{BB962C8B-B14F-4D97-AF65-F5344CB8AC3E}">
        <p14:creationId xmlns:p14="http://schemas.microsoft.com/office/powerpoint/2010/main" val="11818998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3D651740-6ACA-2D41-F816-7BC23BA86D82}"/>
            </a:ext>
          </a:extLst>
        </p:cNvPr>
        <p:cNvGrpSpPr/>
        <p:nvPr/>
      </p:nvGrpSpPr>
      <p:grpSpPr>
        <a:xfrm>
          <a:off x="0" y="0"/>
          <a:ext cx="0" cy="0"/>
          <a:chOff x="0" y="0"/>
          <a:chExt cx="0" cy="0"/>
        </a:xfrm>
      </p:grpSpPr>
      <p:sp>
        <p:nvSpPr>
          <p:cNvPr id="185" name="Google Shape;185;p32">
            <a:extLst>
              <a:ext uri="{FF2B5EF4-FFF2-40B4-BE49-F238E27FC236}">
                <a16:creationId xmlns:a16="http://schemas.microsoft.com/office/drawing/2014/main" id="{0DB70E16-B0F0-DC63-FE54-DA765E944461}"/>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sp>
        <p:nvSpPr>
          <p:cNvPr id="186" name="Google Shape;186;p32">
            <a:extLst>
              <a:ext uri="{FF2B5EF4-FFF2-40B4-BE49-F238E27FC236}">
                <a16:creationId xmlns:a16="http://schemas.microsoft.com/office/drawing/2014/main" id="{793B78AD-9613-16EF-3DC1-8280A33BEE77}"/>
              </a:ext>
            </a:extLst>
          </p:cNvPr>
          <p:cNvSpPr txBox="1">
            <a:spLocks noGrp="1"/>
          </p:cNvSpPr>
          <p:nvPr>
            <p:ph type="title"/>
          </p:nvPr>
        </p:nvSpPr>
        <p:spPr>
          <a:xfrm>
            <a:off x="410100" y="1017725"/>
            <a:ext cx="83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State-space model allows for:</a:t>
            </a:r>
            <a:br>
              <a:rPr lang="en" sz="2500" dirty="0"/>
            </a:br>
            <a:br>
              <a:rPr lang="en" sz="2500" dirty="0"/>
            </a:br>
            <a:r>
              <a:rPr lang="en" sz="2400" dirty="0"/>
              <a:t>- Gaps in the observed time series (yt), as seen at in Indian River</a:t>
            </a:r>
            <a:br>
              <a:rPr lang="en" sz="2400" dirty="0"/>
            </a:br>
            <a:br>
              <a:rPr lang="en" sz="2400" dirty="0"/>
            </a:br>
            <a:r>
              <a:rPr lang="en" sz="2400" dirty="0"/>
              <a:t>- Treatment of various time series as drawn from some larger underlying state</a:t>
            </a:r>
            <a:br>
              <a:rPr lang="en" sz="2400" dirty="0"/>
            </a:br>
            <a:br>
              <a:rPr lang="en" sz="2400" dirty="0"/>
            </a:br>
            <a:br>
              <a:rPr lang="en" sz="2500" dirty="0"/>
            </a:br>
            <a:br>
              <a:rPr lang="en" sz="2500" dirty="0"/>
            </a:br>
            <a:endParaRPr sz="2500" dirty="0"/>
          </a:p>
        </p:txBody>
      </p:sp>
      <p:pic>
        <p:nvPicPr>
          <p:cNvPr id="2" name="Picture 1">
            <a:extLst>
              <a:ext uri="{FF2B5EF4-FFF2-40B4-BE49-F238E27FC236}">
                <a16:creationId xmlns:a16="http://schemas.microsoft.com/office/drawing/2014/main" id="{5336EE3A-3EB5-FC94-1BDC-0FA9FAEF2990}"/>
              </a:ext>
            </a:extLst>
          </p:cNvPr>
          <p:cNvPicPr>
            <a:picLocks noChangeAspect="1"/>
          </p:cNvPicPr>
          <p:nvPr/>
        </p:nvPicPr>
        <p:blipFill>
          <a:blip r:embed="rId3"/>
          <a:stretch>
            <a:fillRect/>
          </a:stretch>
        </p:blipFill>
        <p:spPr>
          <a:xfrm>
            <a:off x="2784452" y="2493834"/>
            <a:ext cx="3575095" cy="2474806"/>
          </a:xfrm>
          <a:prstGeom prst="rect">
            <a:avLst/>
          </a:prstGeom>
        </p:spPr>
      </p:pic>
    </p:spTree>
    <p:extLst>
      <p:ext uri="{BB962C8B-B14F-4D97-AF65-F5344CB8AC3E}">
        <p14:creationId xmlns:p14="http://schemas.microsoft.com/office/powerpoint/2010/main" val="8514170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4A1EB5F7-52D6-9940-8903-75CD89ED65C3}"/>
            </a:ext>
          </a:extLst>
        </p:cNvPr>
        <p:cNvGrpSpPr/>
        <p:nvPr/>
      </p:nvGrpSpPr>
      <p:grpSpPr>
        <a:xfrm>
          <a:off x="0" y="0"/>
          <a:ext cx="0" cy="0"/>
          <a:chOff x="0" y="0"/>
          <a:chExt cx="0" cy="0"/>
        </a:xfrm>
      </p:grpSpPr>
      <p:sp>
        <p:nvSpPr>
          <p:cNvPr id="185" name="Google Shape;185;p32">
            <a:extLst>
              <a:ext uri="{FF2B5EF4-FFF2-40B4-BE49-F238E27FC236}">
                <a16:creationId xmlns:a16="http://schemas.microsoft.com/office/drawing/2014/main" id="{882DBA33-F169-D66B-0ADD-74709A5D7D19}"/>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sp>
        <p:nvSpPr>
          <p:cNvPr id="186" name="Google Shape;186;p32">
            <a:extLst>
              <a:ext uri="{FF2B5EF4-FFF2-40B4-BE49-F238E27FC236}">
                <a16:creationId xmlns:a16="http://schemas.microsoft.com/office/drawing/2014/main" id="{8F5A92C5-901E-EB9E-6E6E-DC813824FFB4}"/>
              </a:ext>
            </a:extLst>
          </p:cNvPr>
          <p:cNvSpPr txBox="1">
            <a:spLocks noGrp="1"/>
          </p:cNvSpPr>
          <p:nvPr>
            <p:ph type="title"/>
          </p:nvPr>
        </p:nvSpPr>
        <p:spPr>
          <a:xfrm>
            <a:off x="410100" y="1017725"/>
            <a:ext cx="83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State-space model allows for:</a:t>
            </a:r>
            <a:br>
              <a:rPr lang="en" sz="2500" dirty="0"/>
            </a:br>
            <a:br>
              <a:rPr lang="en" sz="2500" dirty="0"/>
            </a:br>
            <a:r>
              <a:rPr lang="en" sz="2400" dirty="0"/>
              <a:t>- Gaps in the observed time series (yt), as seen at in Indian River</a:t>
            </a:r>
            <a:br>
              <a:rPr lang="en" sz="2400" dirty="0"/>
            </a:br>
            <a:br>
              <a:rPr lang="en" sz="2400" dirty="0"/>
            </a:br>
            <a:r>
              <a:rPr lang="en" sz="2400" dirty="0"/>
              <a:t>- Treatment of various time series as drawn from some larger underlying state</a:t>
            </a:r>
            <a:br>
              <a:rPr lang="en" sz="2400" dirty="0"/>
            </a:br>
            <a:br>
              <a:rPr lang="en" sz="2400" dirty="0"/>
            </a:br>
            <a:r>
              <a:rPr lang="en" sz="2400" dirty="0"/>
              <a:t>- Estimates of variance in year-to-year change in underlying state (xt) </a:t>
            </a:r>
            <a:br>
              <a:rPr lang="en" sz="2500" dirty="0"/>
            </a:br>
            <a:br>
              <a:rPr lang="en" sz="2500" dirty="0"/>
            </a:br>
            <a:endParaRPr sz="2500" dirty="0"/>
          </a:p>
        </p:txBody>
      </p:sp>
    </p:spTree>
    <p:extLst>
      <p:ext uri="{BB962C8B-B14F-4D97-AF65-F5344CB8AC3E}">
        <p14:creationId xmlns:p14="http://schemas.microsoft.com/office/powerpoint/2010/main" val="3052144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C310CE8A-4702-5463-B7B7-059391EABFE8}"/>
            </a:ext>
          </a:extLst>
        </p:cNvPr>
        <p:cNvGrpSpPr/>
        <p:nvPr/>
      </p:nvGrpSpPr>
      <p:grpSpPr>
        <a:xfrm>
          <a:off x="0" y="0"/>
          <a:ext cx="0" cy="0"/>
          <a:chOff x="0" y="0"/>
          <a:chExt cx="0" cy="0"/>
        </a:xfrm>
      </p:grpSpPr>
      <p:sp>
        <p:nvSpPr>
          <p:cNvPr id="191" name="Google Shape;191;p33">
            <a:extLst>
              <a:ext uri="{FF2B5EF4-FFF2-40B4-BE49-F238E27FC236}">
                <a16:creationId xmlns:a16="http://schemas.microsoft.com/office/drawing/2014/main" id="{6B6AE009-4B7F-5633-694F-1B5E42412BB9}"/>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pic>
        <p:nvPicPr>
          <p:cNvPr id="192" name="Google Shape;192;p33">
            <a:extLst>
              <a:ext uri="{FF2B5EF4-FFF2-40B4-BE49-F238E27FC236}">
                <a16:creationId xmlns:a16="http://schemas.microsoft.com/office/drawing/2014/main" id="{CE34F658-11A3-0D65-C8E7-5EC50E43708F}"/>
              </a:ext>
            </a:extLst>
          </p:cNvPr>
          <p:cNvPicPr preferRelativeResize="0"/>
          <p:nvPr/>
        </p:nvPicPr>
        <p:blipFill>
          <a:blip r:embed="rId3">
            <a:alphaModFix/>
          </a:blip>
          <a:stretch>
            <a:fillRect/>
          </a:stretch>
        </p:blipFill>
        <p:spPr>
          <a:xfrm>
            <a:off x="2097625" y="1524325"/>
            <a:ext cx="4948751" cy="3093875"/>
          </a:xfrm>
          <a:prstGeom prst="rect">
            <a:avLst/>
          </a:prstGeom>
          <a:noFill/>
          <a:ln>
            <a:noFill/>
          </a:ln>
        </p:spPr>
      </p:pic>
      <p:pic>
        <p:nvPicPr>
          <p:cNvPr id="2" name="Google Shape;192;p33">
            <a:extLst>
              <a:ext uri="{FF2B5EF4-FFF2-40B4-BE49-F238E27FC236}">
                <a16:creationId xmlns:a16="http://schemas.microsoft.com/office/drawing/2014/main" id="{C8E5EDF1-A454-F9B4-06F6-F1660AC7EA37}"/>
              </a:ext>
            </a:extLst>
          </p:cNvPr>
          <p:cNvPicPr preferRelativeResize="0"/>
          <p:nvPr/>
        </p:nvPicPr>
        <p:blipFill>
          <a:blip r:embed="rId3">
            <a:alphaModFix/>
          </a:blip>
          <a:srcRect l="14457" t="91118" r="82591" b="4926"/>
          <a:stretch/>
        </p:blipFill>
        <p:spPr>
          <a:xfrm>
            <a:off x="2694146" y="4344352"/>
            <a:ext cx="146050" cy="122400"/>
          </a:xfrm>
          <a:prstGeom prst="rect">
            <a:avLst/>
          </a:prstGeom>
          <a:noFill/>
          <a:ln>
            <a:noFill/>
          </a:ln>
        </p:spPr>
      </p:pic>
      <p:sp>
        <p:nvSpPr>
          <p:cNvPr id="193" name="Google Shape;193;p33">
            <a:extLst>
              <a:ext uri="{FF2B5EF4-FFF2-40B4-BE49-F238E27FC236}">
                <a16:creationId xmlns:a16="http://schemas.microsoft.com/office/drawing/2014/main" id="{DE65E1AB-BA62-3B36-BAA2-1D82897D93DB}"/>
              </a:ext>
            </a:extLst>
          </p:cNvPr>
          <p:cNvSpPr txBox="1">
            <a:spLocks noGrp="1"/>
          </p:cNvSpPr>
          <p:nvPr>
            <p:ph type="title"/>
          </p:nvPr>
        </p:nvSpPr>
        <p:spPr>
          <a:xfrm>
            <a:off x="410100" y="1017725"/>
            <a:ext cx="83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t>Variance in year-to-year change</a:t>
            </a:r>
          </a:p>
        </p:txBody>
      </p:sp>
    </p:spTree>
    <p:extLst>
      <p:ext uri="{BB962C8B-B14F-4D97-AF65-F5344CB8AC3E}">
        <p14:creationId xmlns:p14="http://schemas.microsoft.com/office/powerpoint/2010/main" val="1146360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2001006-0DA2-680A-D0BF-803426E9CA9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7588DE3-AE34-2D89-3EB3-1B391FED063E}"/>
              </a:ext>
            </a:extLst>
          </p:cNvPr>
          <p:cNvPicPr>
            <a:picLocks noChangeAspect="1"/>
          </p:cNvPicPr>
          <p:nvPr/>
        </p:nvPicPr>
        <p:blipFill>
          <a:blip r:embed="rId3"/>
          <a:stretch>
            <a:fillRect/>
          </a:stretch>
        </p:blipFill>
        <p:spPr>
          <a:xfrm>
            <a:off x="0" y="0"/>
            <a:ext cx="11021786" cy="5143500"/>
          </a:xfrm>
          <a:prstGeom prst="rect">
            <a:avLst/>
          </a:prstGeom>
        </p:spPr>
      </p:pic>
      <p:sp>
        <p:nvSpPr>
          <p:cNvPr id="74" name="Google Shape;74;p16">
            <a:extLst>
              <a:ext uri="{FF2B5EF4-FFF2-40B4-BE49-F238E27FC236}">
                <a16:creationId xmlns:a16="http://schemas.microsoft.com/office/drawing/2014/main" id="{848F3CA7-B552-646B-EAFD-A6303E2D4EF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Hyperabundance of Endemic Species</a:t>
            </a:r>
            <a:endParaRPr sz="3200" dirty="0">
              <a:solidFill>
                <a:schemeClr val="bg1"/>
              </a:solidFill>
            </a:endParaRPr>
          </a:p>
        </p:txBody>
      </p:sp>
      <p:sp>
        <p:nvSpPr>
          <p:cNvPr id="5" name="Rectangle 4">
            <a:extLst>
              <a:ext uri="{FF2B5EF4-FFF2-40B4-BE49-F238E27FC236}">
                <a16:creationId xmlns:a16="http://schemas.microsoft.com/office/drawing/2014/main" id="{CA710AE1-ACB6-E285-4E23-B9D5BBC2620A}"/>
              </a:ext>
            </a:extLst>
          </p:cNvPr>
          <p:cNvSpPr/>
          <p:nvPr/>
        </p:nvSpPr>
        <p:spPr>
          <a:xfrm>
            <a:off x="311700" y="1207608"/>
            <a:ext cx="4035669" cy="3490867"/>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Google Shape;75;p16">
            <a:extLst>
              <a:ext uri="{FF2B5EF4-FFF2-40B4-BE49-F238E27FC236}">
                <a16:creationId xmlns:a16="http://schemas.microsoft.com/office/drawing/2014/main" id="{79EA3020-088B-CA1F-0C1B-B70DE1F5808C}"/>
              </a:ext>
            </a:extLst>
          </p:cNvPr>
          <p:cNvSpPr txBox="1">
            <a:spLocks noGrp="1"/>
          </p:cNvSpPr>
          <p:nvPr>
            <p:ph type="body" idx="1"/>
          </p:nvPr>
        </p:nvSpPr>
        <p:spPr>
          <a:xfrm>
            <a:off x="311700" y="1207608"/>
            <a:ext cx="4005323" cy="3416400"/>
          </a:xfrm>
          <a:prstGeom prst="rect">
            <a:avLst/>
          </a:prstGeom>
        </p:spPr>
        <p:txBody>
          <a:bodyPr spcFirstLastPara="1" wrap="square" lIns="91425" tIns="91425" rIns="91425" bIns="91425" anchor="t" anchorCtr="0">
            <a:normAutofit/>
          </a:bodyPr>
          <a:lstStyle/>
          <a:p>
            <a:pPr marL="0" indent="0">
              <a:buNone/>
            </a:pPr>
            <a:r>
              <a:rPr lang="en-US" sz="2400" u="sng" dirty="0">
                <a:solidFill>
                  <a:schemeClr val="bg1"/>
                </a:solidFill>
              </a:rPr>
              <a:t>Mountain pine beetle</a:t>
            </a:r>
          </a:p>
          <a:p>
            <a:pPr marL="76200" indent="0">
              <a:spcBef>
                <a:spcPts val="1200"/>
              </a:spcBef>
              <a:buClr>
                <a:schemeClr val="dk1"/>
              </a:buClr>
              <a:buSzPts val="2400"/>
              <a:buNone/>
            </a:pPr>
            <a:r>
              <a:rPr lang="en-US" sz="2400" dirty="0">
                <a:solidFill>
                  <a:schemeClr val="bg1"/>
                </a:solidFill>
              </a:rPr>
              <a:t>- Endemic to western US and Canada</a:t>
            </a:r>
          </a:p>
          <a:p>
            <a:pPr marL="76200" indent="0">
              <a:buClr>
                <a:schemeClr val="dk1"/>
              </a:buClr>
              <a:buSzPts val="2400"/>
              <a:buNone/>
            </a:pPr>
            <a:r>
              <a:rPr lang="en-US" sz="2400" dirty="0">
                <a:solidFill>
                  <a:schemeClr val="bg1"/>
                </a:solidFill>
              </a:rPr>
              <a:t>- Life cycle destroys coniferous trees</a:t>
            </a:r>
          </a:p>
          <a:p>
            <a:pPr marL="76200" indent="0">
              <a:buClr>
                <a:schemeClr val="dk1"/>
              </a:buClr>
              <a:buSzPts val="2400"/>
              <a:buNone/>
            </a:pPr>
            <a:r>
              <a:rPr lang="en-US" sz="2400" dirty="0">
                <a:solidFill>
                  <a:schemeClr val="bg1"/>
                </a:solidFill>
              </a:rPr>
              <a:t>- Shifting climate has led to frequent outbreaks</a:t>
            </a:r>
          </a:p>
        </p:txBody>
      </p:sp>
      <p:sp>
        <p:nvSpPr>
          <p:cNvPr id="2" name="TextBox 1">
            <a:extLst>
              <a:ext uri="{FF2B5EF4-FFF2-40B4-BE49-F238E27FC236}">
                <a16:creationId xmlns:a16="http://schemas.microsoft.com/office/drawing/2014/main" id="{0A0DC146-5517-DB9C-D13E-6C917CCE282D}"/>
              </a:ext>
            </a:extLst>
          </p:cNvPr>
          <p:cNvSpPr txBox="1"/>
          <p:nvPr/>
        </p:nvSpPr>
        <p:spPr>
          <a:xfrm>
            <a:off x="5608187"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a:t>
            </a:r>
            <a:r>
              <a:rPr lang="en-US" sz="900" dirty="0" err="1">
                <a:solidFill>
                  <a:schemeClr val="tx1">
                    <a:lumMod val="85000"/>
                  </a:schemeClr>
                </a:solidFill>
              </a:rPr>
              <a:t>Themightyquill</a:t>
            </a:r>
            <a:endParaRPr lang="en-US" sz="900" dirty="0">
              <a:solidFill>
                <a:schemeClr val="tx1">
                  <a:lumMod val="85000"/>
                </a:schemeClr>
              </a:solidFill>
            </a:endParaRPr>
          </a:p>
        </p:txBody>
      </p:sp>
      <p:pic>
        <p:nvPicPr>
          <p:cNvPr id="3" name="Picture 2">
            <a:extLst>
              <a:ext uri="{FF2B5EF4-FFF2-40B4-BE49-F238E27FC236}">
                <a16:creationId xmlns:a16="http://schemas.microsoft.com/office/drawing/2014/main" id="{D46F5AFA-E2F9-8FDF-D01E-ECEFCFB35D3D}"/>
              </a:ext>
            </a:extLst>
          </p:cNvPr>
          <p:cNvPicPr>
            <a:picLocks noChangeAspect="1"/>
          </p:cNvPicPr>
          <p:nvPr/>
        </p:nvPicPr>
        <p:blipFill>
          <a:blip r:embed="rId4"/>
          <a:stretch>
            <a:fillRect/>
          </a:stretch>
        </p:blipFill>
        <p:spPr>
          <a:xfrm>
            <a:off x="7326300" y="0"/>
            <a:ext cx="1817700" cy="1310054"/>
          </a:xfrm>
          <a:prstGeom prst="rect">
            <a:avLst/>
          </a:prstGeom>
        </p:spPr>
      </p:pic>
    </p:spTree>
    <p:extLst>
      <p:ext uri="{BB962C8B-B14F-4D97-AF65-F5344CB8AC3E}">
        <p14:creationId xmlns:p14="http://schemas.microsoft.com/office/powerpoint/2010/main" val="38235210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pic>
        <p:nvPicPr>
          <p:cNvPr id="199" name="Google Shape;199;p34"/>
          <p:cNvPicPr preferRelativeResize="0"/>
          <p:nvPr/>
        </p:nvPicPr>
        <p:blipFill>
          <a:blip r:embed="rId3">
            <a:alphaModFix/>
          </a:blip>
          <a:stretch>
            <a:fillRect/>
          </a:stretch>
        </p:blipFill>
        <p:spPr>
          <a:xfrm>
            <a:off x="2097625" y="1524325"/>
            <a:ext cx="4948806" cy="3093875"/>
          </a:xfrm>
          <a:prstGeom prst="rect">
            <a:avLst/>
          </a:prstGeom>
          <a:noFill/>
          <a:ln>
            <a:noFill/>
          </a:ln>
        </p:spPr>
      </p:pic>
      <p:sp>
        <p:nvSpPr>
          <p:cNvPr id="4" name="Google Shape;193;p33">
            <a:extLst>
              <a:ext uri="{FF2B5EF4-FFF2-40B4-BE49-F238E27FC236}">
                <a16:creationId xmlns:a16="http://schemas.microsoft.com/office/drawing/2014/main" id="{F952B079-5CAA-A513-1948-03F4C4694CAC}"/>
              </a:ext>
            </a:extLst>
          </p:cNvPr>
          <p:cNvSpPr txBox="1">
            <a:spLocks/>
          </p:cNvSpPr>
          <p:nvPr/>
        </p:nvSpPr>
        <p:spPr>
          <a:xfrm>
            <a:off x="410100" y="1017725"/>
            <a:ext cx="832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500"/>
              <a:t>Variance in year-to-year change</a:t>
            </a:r>
            <a:endParaRPr lang="en-US" sz="25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sp>
        <p:nvSpPr>
          <p:cNvPr id="207" name="Google Shape;207;p35"/>
          <p:cNvSpPr txBox="1">
            <a:spLocks noGrp="1"/>
          </p:cNvSpPr>
          <p:nvPr>
            <p:ph type="title"/>
          </p:nvPr>
        </p:nvSpPr>
        <p:spPr>
          <a:xfrm>
            <a:off x="410100" y="1017725"/>
            <a:ext cx="83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What about underlying state estimates?</a:t>
            </a:r>
            <a:endParaRPr sz="25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E15D2761-BEB8-145F-72D9-634BBBFDA530}"/>
            </a:ext>
          </a:extLst>
        </p:cNvPr>
        <p:cNvGrpSpPr/>
        <p:nvPr/>
      </p:nvGrpSpPr>
      <p:grpSpPr>
        <a:xfrm>
          <a:off x="0" y="0"/>
          <a:ext cx="0" cy="0"/>
          <a:chOff x="0" y="0"/>
          <a:chExt cx="0" cy="0"/>
        </a:xfrm>
      </p:grpSpPr>
      <p:sp>
        <p:nvSpPr>
          <p:cNvPr id="205" name="Google Shape;205;p35">
            <a:extLst>
              <a:ext uri="{FF2B5EF4-FFF2-40B4-BE49-F238E27FC236}">
                <a16:creationId xmlns:a16="http://schemas.microsoft.com/office/drawing/2014/main" id="{608B5CBE-DC2D-B04B-6092-78F017CA5015}"/>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sp>
        <p:nvSpPr>
          <p:cNvPr id="207" name="Google Shape;207;p35">
            <a:extLst>
              <a:ext uri="{FF2B5EF4-FFF2-40B4-BE49-F238E27FC236}">
                <a16:creationId xmlns:a16="http://schemas.microsoft.com/office/drawing/2014/main" id="{12AF2120-CDDA-8C9C-D7A6-7CFF880E25F3}"/>
              </a:ext>
            </a:extLst>
          </p:cNvPr>
          <p:cNvSpPr txBox="1">
            <a:spLocks noGrp="1"/>
          </p:cNvSpPr>
          <p:nvPr>
            <p:ph type="title"/>
          </p:nvPr>
        </p:nvSpPr>
        <p:spPr>
          <a:xfrm>
            <a:off x="410100" y="1017725"/>
            <a:ext cx="83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States – Indian River v. other index streams</a:t>
            </a:r>
            <a:endParaRPr sz="2500" dirty="0"/>
          </a:p>
        </p:txBody>
      </p:sp>
      <p:pic>
        <p:nvPicPr>
          <p:cNvPr id="2" name="Picture 1">
            <a:extLst>
              <a:ext uri="{FF2B5EF4-FFF2-40B4-BE49-F238E27FC236}">
                <a16:creationId xmlns:a16="http://schemas.microsoft.com/office/drawing/2014/main" id="{C594950A-2120-6DD4-489D-CD9A68C5F215}"/>
              </a:ext>
            </a:extLst>
          </p:cNvPr>
          <p:cNvPicPr>
            <a:picLocks noChangeAspect="1"/>
          </p:cNvPicPr>
          <p:nvPr/>
        </p:nvPicPr>
        <p:blipFill>
          <a:blip r:embed="rId3"/>
          <a:stretch>
            <a:fillRect/>
          </a:stretch>
        </p:blipFill>
        <p:spPr>
          <a:xfrm>
            <a:off x="2337272" y="1667122"/>
            <a:ext cx="4469456" cy="3093913"/>
          </a:xfrm>
          <a:prstGeom prst="rect">
            <a:avLst/>
          </a:prstGeom>
        </p:spPr>
      </p:pic>
      <p:pic>
        <p:nvPicPr>
          <p:cNvPr id="4" name="Picture 3">
            <a:extLst>
              <a:ext uri="{FF2B5EF4-FFF2-40B4-BE49-F238E27FC236}">
                <a16:creationId xmlns:a16="http://schemas.microsoft.com/office/drawing/2014/main" id="{3CD24A5A-DF45-96E8-75E5-4B6FBCFCD240}"/>
              </a:ext>
            </a:extLst>
          </p:cNvPr>
          <p:cNvPicPr>
            <a:picLocks noChangeAspect="1"/>
          </p:cNvPicPr>
          <p:nvPr/>
        </p:nvPicPr>
        <p:blipFill>
          <a:blip r:embed="rId4"/>
          <a:stretch>
            <a:fillRect/>
          </a:stretch>
        </p:blipFill>
        <p:spPr>
          <a:xfrm>
            <a:off x="2337273" y="1667122"/>
            <a:ext cx="4469456" cy="3093913"/>
          </a:xfrm>
          <a:prstGeom prst="rect">
            <a:avLst/>
          </a:prstGeom>
        </p:spPr>
      </p:pic>
    </p:spTree>
    <p:extLst>
      <p:ext uri="{BB962C8B-B14F-4D97-AF65-F5344CB8AC3E}">
        <p14:creationId xmlns:p14="http://schemas.microsoft.com/office/powerpoint/2010/main" val="3289024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Where does the Indian River fit in this picture?</a:t>
            </a:r>
            <a:endParaRPr sz="3200"/>
          </a:p>
        </p:txBody>
      </p:sp>
      <p:sp>
        <p:nvSpPr>
          <p:cNvPr id="214" name="Google Shape;214;p36"/>
          <p:cNvSpPr txBox="1">
            <a:spLocks noGrp="1"/>
          </p:cNvSpPr>
          <p:nvPr>
            <p:ph type="title"/>
          </p:nvPr>
        </p:nvSpPr>
        <p:spPr>
          <a:xfrm>
            <a:off x="1558200" y="1293275"/>
            <a:ext cx="602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The system seems a bit unusual in the context of the broader region…</a:t>
            </a:r>
            <a:endParaRPr sz="2500" dirty="0"/>
          </a:p>
        </p:txBody>
      </p:sp>
      <p:pic>
        <p:nvPicPr>
          <p:cNvPr id="215" name="Google Shape;215;p36"/>
          <p:cNvPicPr preferRelativeResize="0"/>
          <p:nvPr/>
        </p:nvPicPr>
        <p:blipFill>
          <a:blip r:embed="rId3">
            <a:alphaModFix/>
          </a:blip>
          <a:stretch>
            <a:fillRect/>
          </a:stretch>
        </p:blipFill>
        <p:spPr>
          <a:xfrm>
            <a:off x="3176950" y="2884129"/>
            <a:ext cx="2790099" cy="1744319"/>
          </a:xfrm>
          <a:prstGeom prst="rect">
            <a:avLst/>
          </a:prstGeom>
          <a:noFill/>
          <a:ln>
            <a:noFill/>
          </a:ln>
        </p:spPr>
      </p:pic>
      <p:pic>
        <p:nvPicPr>
          <p:cNvPr id="2" name="Picture 1">
            <a:extLst>
              <a:ext uri="{FF2B5EF4-FFF2-40B4-BE49-F238E27FC236}">
                <a16:creationId xmlns:a16="http://schemas.microsoft.com/office/drawing/2014/main" id="{F0BEC505-37EF-6BD3-0EDF-93A0CB810BA3}"/>
              </a:ext>
            </a:extLst>
          </p:cNvPr>
          <p:cNvPicPr>
            <a:picLocks noChangeAspect="1"/>
          </p:cNvPicPr>
          <p:nvPr/>
        </p:nvPicPr>
        <p:blipFill>
          <a:blip r:embed="rId4"/>
          <a:stretch>
            <a:fillRect/>
          </a:stretch>
        </p:blipFill>
        <p:spPr>
          <a:xfrm>
            <a:off x="6202905" y="2882643"/>
            <a:ext cx="2519837" cy="1744319"/>
          </a:xfrm>
          <a:prstGeom prst="rect">
            <a:avLst/>
          </a:prstGeom>
        </p:spPr>
      </p:pic>
      <p:pic>
        <p:nvPicPr>
          <p:cNvPr id="5" name="Picture 4">
            <a:extLst>
              <a:ext uri="{FF2B5EF4-FFF2-40B4-BE49-F238E27FC236}">
                <a16:creationId xmlns:a16="http://schemas.microsoft.com/office/drawing/2014/main" id="{4ACBFF19-C5A4-719F-1E91-732F855B7E05}"/>
              </a:ext>
            </a:extLst>
          </p:cNvPr>
          <p:cNvPicPr>
            <a:picLocks noChangeAspect="1"/>
          </p:cNvPicPr>
          <p:nvPr/>
        </p:nvPicPr>
        <p:blipFill>
          <a:blip r:embed="rId5"/>
          <a:stretch>
            <a:fillRect/>
          </a:stretch>
        </p:blipFill>
        <p:spPr>
          <a:xfrm>
            <a:off x="421256" y="2882643"/>
            <a:ext cx="2519837" cy="1744319"/>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Implications?</a:t>
            </a:r>
            <a:endParaRPr sz="32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0D6E1051-6633-1469-EF86-2F9A6CF86F78}"/>
            </a:ext>
          </a:extLst>
        </p:cNvPr>
        <p:cNvGrpSpPr/>
        <p:nvPr/>
      </p:nvGrpSpPr>
      <p:grpSpPr>
        <a:xfrm>
          <a:off x="0" y="0"/>
          <a:ext cx="0" cy="0"/>
          <a:chOff x="0" y="0"/>
          <a:chExt cx="0" cy="0"/>
        </a:xfrm>
      </p:grpSpPr>
      <p:sp>
        <p:nvSpPr>
          <p:cNvPr id="221" name="Google Shape;221;p37">
            <a:extLst>
              <a:ext uri="{FF2B5EF4-FFF2-40B4-BE49-F238E27FC236}">
                <a16:creationId xmlns:a16="http://schemas.microsoft.com/office/drawing/2014/main" id="{85A3F94A-661C-15DB-9277-49BC3E07424E}"/>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Implications</a:t>
            </a:r>
            <a:endParaRPr sz="3200"/>
          </a:p>
        </p:txBody>
      </p:sp>
      <p:sp>
        <p:nvSpPr>
          <p:cNvPr id="222" name="Google Shape;222;p37">
            <a:extLst>
              <a:ext uri="{FF2B5EF4-FFF2-40B4-BE49-F238E27FC236}">
                <a16:creationId xmlns:a16="http://schemas.microsoft.com/office/drawing/2014/main" id="{2072912D-9F50-0B4B-5637-DACA642CD364}"/>
              </a:ext>
            </a:extLst>
          </p:cNvPr>
          <p:cNvSpPr txBox="1">
            <a:spLocks noGrp="1"/>
          </p:cNvSpPr>
          <p:nvPr>
            <p:ph type="body" idx="1"/>
          </p:nvPr>
        </p:nvSpPr>
        <p:spPr>
          <a:xfrm>
            <a:off x="311700" y="1152475"/>
            <a:ext cx="3546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400" dirty="0">
                <a:solidFill>
                  <a:schemeClr val="dk1"/>
                </a:solidFill>
              </a:rPr>
              <a:t>Pink salmon abundance may be due to regional trends</a:t>
            </a:r>
          </a:p>
        </p:txBody>
      </p:sp>
      <p:pic>
        <p:nvPicPr>
          <p:cNvPr id="224" name="Google Shape;224;p37">
            <a:extLst>
              <a:ext uri="{FF2B5EF4-FFF2-40B4-BE49-F238E27FC236}">
                <a16:creationId xmlns:a16="http://schemas.microsoft.com/office/drawing/2014/main" id="{EAC61BC0-DA60-D740-F632-329256B96BD2}"/>
              </a:ext>
            </a:extLst>
          </p:cNvPr>
          <p:cNvPicPr preferRelativeResize="0">
            <a:picLocks noChangeAspect="1"/>
          </p:cNvPicPr>
          <p:nvPr/>
        </p:nvPicPr>
        <p:blipFill>
          <a:blip r:embed="rId3">
            <a:alphaModFix/>
          </a:blip>
          <a:stretch>
            <a:fillRect/>
          </a:stretch>
        </p:blipFill>
        <p:spPr>
          <a:xfrm>
            <a:off x="4832399" y="1152474"/>
            <a:ext cx="2887809" cy="2082562"/>
          </a:xfrm>
          <a:prstGeom prst="rect">
            <a:avLst/>
          </a:prstGeom>
          <a:noFill/>
          <a:ln>
            <a:noFill/>
          </a:ln>
        </p:spPr>
      </p:pic>
    </p:spTree>
    <p:extLst>
      <p:ext uri="{BB962C8B-B14F-4D97-AF65-F5344CB8AC3E}">
        <p14:creationId xmlns:p14="http://schemas.microsoft.com/office/powerpoint/2010/main" val="9827427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71D9E2DD-8697-0D1E-F022-AC630AC6F9ED}"/>
            </a:ext>
          </a:extLst>
        </p:cNvPr>
        <p:cNvGrpSpPr/>
        <p:nvPr/>
      </p:nvGrpSpPr>
      <p:grpSpPr>
        <a:xfrm>
          <a:off x="0" y="0"/>
          <a:ext cx="0" cy="0"/>
          <a:chOff x="0" y="0"/>
          <a:chExt cx="0" cy="0"/>
        </a:xfrm>
      </p:grpSpPr>
      <p:sp>
        <p:nvSpPr>
          <p:cNvPr id="221" name="Google Shape;221;p37">
            <a:extLst>
              <a:ext uri="{FF2B5EF4-FFF2-40B4-BE49-F238E27FC236}">
                <a16:creationId xmlns:a16="http://schemas.microsoft.com/office/drawing/2014/main" id="{0BEFA57F-BB7C-F82C-523C-67D77A662CD5}"/>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Implications</a:t>
            </a:r>
            <a:endParaRPr sz="3200"/>
          </a:p>
        </p:txBody>
      </p:sp>
      <p:sp>
        <p:nvSpPr>
          <p:cNvPr id="222" name="Google Shape;222;p37">
            <a:extLst>
              <a:ext uri="{FF2B5EF4-FFF2-40B4-BE49-F238E27FC236}">
                <a16:creationId xmlns:a16="http://schemas.microsoft.com/office/drawing/2014/main" id="{EC12FF06-F0DF-30F2-D3A4-C04BF9E0C895}"/>
              </a:ext>
            </a:extLst>
          </p:cNvPr>
          <p:cNvSpPr txBox="1">
            <a:spLocks noGrp="1"/>
          </p:cNvSpPr>
          <p:nvPr>
            <p:ph type="body" idx="1"/>
          </p:nvPr>
        </p:nvSpPr>
        <p:spPr>
          <a:xfrm>
            <a:off x="311700" y="1152475"/>
            <a:ext cx="3546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400" dirty="0">
                <a:solidFill>
                  <a:schemeClr val="dk1"/>
                </a:solidFill>
              </a:rPr>
              <a:t>Pink salmon abundance may be due to regional trends, but somewhat higher than regional average escapement may be due to hatchery releases</a:t>
            </a:r>
          </a:p>
        </p:txBody>
      </p:sp>
      <p:pic>
        <p:nvPicPr>
          <p:cNvPr id="224" name="Google Shape;224;p37">
            <a:extLst>
              <a:ext uri="{FF2B5EF4-FFF2-40B4-BE49-F238E27FC236}">
                <a16:creationId xmlns:a16="http://schemas.microsoft.com/office/drawing/2014/main" id="{6D2966AA-20E4-11AC-7D30-5FFD7EBD8F28}"/>
              </a:ext>
            </a:extLst>
          </p:cNvPr>
          <p:cNvPicPr preferRelativeResize="0">
            <a:picLocks noChangeAspect="1"/>
          </p:cNvPicPr>
          <p:nvPr/>
        </p:nvPicPr>
        <p:blipFill>
          <a:blip r:embed="rId3">
            <a:alphaModFix/>
          </a:blip>
          <a:stretch>
            <a:fillRect/>
          </a:stretch>
        </p:blipFill>
        <p:spPr>
          <a:xfrm>
            <a:off x="4832399" y="1152474"/>
            <a:ext cx="2887809" cy="2082562"/>
          </a:xfrm>
          <a:prstGeom prst="rect">
            <a:avLst/>
          </a:prstGeom>
          <a:noFill/>
          <a:ln>
            <a:noFill/>
          </a:ln>
        </p:spPr>
      </p:pic>
      <p:pic>
        <p:nvPicPr>
          <p:cNvPr id="2" name="Google Shape;77;p16">
            <a:extLst>
              <a:ext uri="{FF2B5EF4-FFF2-40B4-BE49-F238E27FC236}">
                <a16:creationId xmlns:a16="http://schemas.microsoft.com/office/drawing/2014/main" id="{92FAA1DB-A51D-2E4A-13AF-DBEFD35C2C4D}"/>
              </a:ext>
            </a:extLst>
          </p:cNvPr>
          <p:cNvPicPr preferRelativeResize="0"/>
          <p:nvPr/>
        </p:nvPicPr>
        <p:blipFill>
          <a:blip r:embed="rId4">
            <a:alphaModFix/>
          </a:blip>
          <a:stretch>
            <a:fillRect/>
          </a:stretch>
        </p:blipFill>
        <p:spPr>
          <a:xfrm>
            <a:off x="6144491" y="2750127"/>
            <a:ext cx="2687810" cy="1818747"/>
          </a:xfrm>
          <a:prstGeom prst="rect">
            <a:avLst/>
          </a:prstGeom>
          <a:noFill/>
          <a:ln>
            <a:noFill/>
          </a:ln>
        </p:spPr>
      </p:pic>
    </p:spTree>
    <p:extLst>
      <p:ext uri="{BB962C8B-B14F-4D97-AF65-F5344CB8AC3E}">
        <p14:creationId xmlns:p14="http://schemas.microsoft.com/office/powerpoint/2010/main" val="25418438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EC399F2E-AFE9-3B65-520C-3854367F93E1}"/>
            </a:ext>
          </a:extLst>
        </p:cNvPr>
        <p:cNvGrpSpPr/>
        <p:nvPr/>
      </p:nvGrpSpPr>
      <p:grpSpPr>
        <a:xfrm>
          <a:off x="0" y="0"/>
          <a:ext cx="0" cy="0"/>
          <a:chOff x="0" y="0"/>
          <a:chExt cx="0" cy="0"/>
        </a:xfrm>
      </p:grpSpPr>
      <p:sp>
        <p:nvSpPr>
          <p:cNvPr id="221" name="Google Shape;221;p37">
            <a:extLst>
              <a:ext uri="{FF2B5EF4-FFF2-40B4-BE49-F238E27FC236}">
                <a16:creationId xmlns:a16="http://schemas.microsoft.com/office/drawing/2014/main" id="{29B5358F-844D-0BBF-BF9C-166892EEBEF7}"/>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Implications</a:t>
            </a:r>
            <a:endParaRPr sz="3200"/>
          </a:p>
        </p:txBody>
      </p:sp>
      <p:sp>
        <p:nvSpPr>
          <p:cNvPr id="222" name="Google Shape;222;p37">
            <a:extLst>
              <a:ext uri="{FF2B5EF4-FFF2-40B4-BE49-F238E27FC236}">
                <a16:creationId xmlns:a16="http://schemas.microsoft.com/office/drawing/2014/main" id="{6D5ADC59-1F9A-FD16-40DA-4AF4658A1FC0}"/>
              </a:ext>
            </a:extLst>
          </p:cNvPr>
          <p:cNvSpPr txBox="1">
            <a:spLocks noGrp="1"/>
          </p:cNvSpPr>
          <p:nvPr>
            <p:ph type="body" idx="1"/>
          </p:nvPr>
        </p:nvSpPr>
        <p:spPr>
          <a:xfrm>
            <a:off x="311700" y="1152475"/>
            <a:ext cx="35469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US" sz="2400" dirty="0">
                <a:solidFill>
                  <a:schemeClr val="dk1"/>
                </a:solidFill>
              </a:rPr>
              <a:t>Complicated management challenge</a:t>
            </a:r>
          </a:p>
          <a:p>
            <a:pPr marL="0" lvl="0" indent="0" algn="l" rtl="0">
              <a:spcBef>
                <a:spcPts val="1200"/>
              </a:spcBef>
              <a:spcAft>
                <a:spcPts val="0"/>
              </a:spcAft>
              <a:buNone/>
            </a:pPr>
            <a:endParaRPr lang="en-US" sz="2400" dirty="0">
              <a:solidFill>
                <a:schemeClr val="dk1"/>
              </a:solidFill>
            </a:endParaRPr>
          </a:p>
        </p:txBody>
      </p:sp>
      <p:pic>
        <p:nvPicPr>
          <p:cNvPr id="224" name="Google Shape;224;p37">
            <a:extLst>
              <a:ext uri="{FF2B5EF4-FFF2-40B4-BE49-F238E27FC236}">
                <a16:creationId xmlns:a16="http://schemas.microsoft.com/office/drawing/2014/main" id="{6AC9B6C4-72EF-7AF0-44D4-94EBE71C009E}"/>
              </a:ext>
            </a:extLst>
          </p:cNvPr>
          <p:cNvPicPr preferRelativeResize="0">
            <a:picLocks noChangeAspect="1"/>
          </p:cNvPicPr>
          <p:nvPr/>
        </p:nvPicPr>
        <p:blipFill>
          <a:blip r:embed="rId3">
            <a:alphaModFix/>
          </a:blip>
          <a:stretch>
            <a:fillRect/>
          </a:stretch>
        </p:blipFill>
        <p:spPr>
          <a:xfrm>
            <a:off x="4832399" y="1152474"/>
            <a:ext cx="2887809" cy="2082562"/>
          </a:xfrm>
          <a:prstGeom prst="rect">
            <a:avLst/>
          </a:prstGeom>
          <a:noFill/>
          <a:ln>
            <a:noFill/>
          </a:ln>
        </p:spPr>
      </p:pic>
      <p:pic>
        <p:nvPicPr>
          <p:cNvPr id="2" name="Google Shape;77;p16">
            <a:extLst>
              <a:ext uri="{FF2B5EF4-FFF2-40B4-BE49-F238E27FC236}">
                <a16:creationId xmlns:a16="http://schemas.microsoft.com/office/drawing/2014/main" id="{653A357F-B27F-51C1-52B4-9F1A3B05D87A}"/>
              </a:ext>
            </a:extLst>
          </p:cNvPr>
          <p:cNvPicPr preferRelativeResize="0"/>
          <p:nvPr/>
        </p:nvPicPr>
        <p:blipFill>
          <a:blip r:embed="rId4">
            <a:alphaModFix/>
          </a:blip>
          <a:stretch>
            <a:fillRect/>
          </a:stretch>
        </p:blipFill>
        <p:spPr>
          <a:xfrm>
            <a:off x="6144491" y="2750127"/>
            <a:ext cx="2687810" cy="1818747"/>
          </a:xfrm>
          <a:prstGeom prst="rect">
            <a:avLst/>
          </a:prstGeom>
          <a:noFill/>
          <a:ln>
            <a:noFill/>
          </a:ln>
        </p:spPr>
      </p:pic>
    </p:spTree>
    <p:extLst>
      <p:ext uri="{BB962C8B-B14F-4D97-AF65-F5344CB8AC3E}">
        <p14:creationId xmlns:p14="http://schemas.microsoft.com/office/powerpoint/2010/main" val="31232591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0FA2882D-3AE8-C7F8-E39B-DB0BA9C65D82}"/>
            </a:ext>
          </a:extLst>
        </p:cNvPr>
        <p:cNvGrpSpPr/>
        <p:nvPr/>
      </p:nvGrpSpPr>
      <p:grpSpPr>
        <a:xfrm>
          <a:off x="0" y="0"/>
          <a:ext cx="0" cy="0"/>
          <a:chOff x="0" y="0"/>
          <a:chExt cx="0" cy="0"/>
        </a:xfrm>
      </p:grpSpPr>
      <p:sp>
        <p:nvSpPr>
          <p:cNvPr id="221" name="Google Shape;221;p37">
            <a:extLst>
              <a:ext uri="{FF2B5EF4-FFF2-40B4-BE49-F238E27FC236}">
                <a16:creationId xmlns:a16="http://schemas.microsoft.com/office/drawing/2014/main" id="{CFAD1ED6-82FF-A62B-598F-C9C8DE99ADDF}"/>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Implications</a:t>
            </a:r>
            <a:endParaRPr sz="3200"/>
          </a:p>
        </p:txBody>
      </p:sp>
      <p:sp>
        <p:nvSpPr>
          <p:cNvPr id="222" name="Google Shape;222;p37">
            <a:extLst>
              <a:ext uri="{FF2B5EF4-FFF2-40B4-BE49-F238E27FC236}">
                <a16:creationId xmlns:a16="http://schemas.microsoft.com/office/drawing/2014/main" id="{DD8FA0A5-2FAF-1168-BC71-3C4AAD895481}"/>
              </a:ext>
            </a:extLst>
          </p:cNvPr>
          <p:cNvSpPr txBox="1">
            <a:spLocks noGrp="1"/>
          </p:cNvSpPr>
          <p:nvPr>
            <p:ph type="body" idx="1"/>
          </p:nvPr>
        </p:nvSpPr>
        <p:spPr>
          <a:xfrm>
            <a:off x="311700" y="1152475"/>
            <a:ext cx="35469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US" sz="2400" dirty="0">
                <a:solidFill>
                  <a:schemeClr val="dk1"/>
                </a:solidFill>
              </a:rPr>
              <a:t>Complicated management challenge</a:t>
            </a:r>
          </a:p>
          <a:p>
            <a:pPr marL="0" indent="0">
              <a:spcBef>
                <a:spcPts val="1200"/>
              </a:spcBef>
              <a:buNone/>
            </a:pPr>
            <a:r>
              <a:rPr lang="en-US" sz="2400" dirty="0">
                <a:solidFill>
                  <a:schemeClr val="dk1"/>
                </a:solidFill>
              </a:rPr>
              <a:t>What is a “natural” condition?</a:t>
            </a:r>
          </a:p>
          <a:p>
            <a:pPr marL="0" lvl="0" indent="0" algn="l" rtl="0">
              <a:spcBef>
                <a:spcPts val="1200"/>
              </a:spcBef>
              <a:spcAft>
                <a:spcPts val="0"/>
              </a:spcAft>
              <a:buNone/>
            </a:pPr>
            <a:endParaRPr lang="en-US" sz="2400" dirty="0">
              <a:solidFill>
                <a:schemeClr val="dk1"/>
              </a:solidFill>
            </a:endParaRPr>
          </a:p>
        </p:txBody>
      </p:sp>
      <p:pic>
        <p:nvPicPr>
          <p:cNvPr id="224" name="Google Shape;224;p37">
            <a:extLst>
              <a:ext uri="{FF2B5EF4-FFF2-40B4-BE49-F238E27FC236}">
                <a16:creationId xmlns:a16="http://schemas.microsoft.com/office/drawing/2014/main" id="{2FDBECE0-A8F2-1DBF-9AAE-F9CB636EDC86}"/>
              </a:ext>
            </a:extLst>
          </p:cNvPr>
          <p:cNvPicPr preferRelativeResize="0">
            <a:picLocks noChangeAspect="1"/>
          </p:cNvPicPr>
          <p:nvPr/>
        </p:nvPicPr>
        <p:blipFill>
          <a:blip r:embed="rId3">
            <a:alphaModFix/>
          </a:blip>
          <a:stretch>
            <a:fillRect/>
          </a:stretch>
        </p:blipFill>
        <p:spPr>
          <a:xfrm>
            <a:off x="4832399" y="1152474"/>
            <a:ext cx="2887809" cy="2082562"/>
          </a:xfrm>
          <a:prstGeom prst="rect">
            <a:avLst/>
          </a:prstGeom>
          <a:noFill/>
          <a:ln>
            <a:noFill/>
          </a:ln>
        </p:spPr>
      </p:pic>
      <p:pic>
        <p:nvPicPr>
          <p:cNvPr id="2" name="Google Shape;77;p16">
            <a:extLst>
              <a:ext uri="{FF2B5EF4-FFF2-40B4-BE49-F238E27FC236}">
                <a16:creationId xmlns:a16="http://schemas.microsoft.com/office/drawing/2014/main" id="{84316250-E154-655B-0B29-D5317008B425}"/>
              </a:ext>
            </a:extLst>
          </p:cNvPr>
          <p:cNvPicPr preferRelativeResize="0"/>
          <p:nvPr/>
        </p:nvPicPr>
        <p:blipFill>
          <a:blip r:embed="rId4">
            <a:alphaModFix/>
          </a:blip>
          <a:stretch>
            <a:fillRect/>
          </a:stretch>
        </p:blipFill>
        <p:spPr>
          <a:xfrm>
            <a:off x="6144491" y="2750127"/>
            <a:ext cx="2687810" cy="1818747"/>
          </a:xfrm>
          <a:prstGeom prst="rect">
            <a:avLst/>
          </a:prstGeom>
          <a:noFill/>
          <a:ln>
            <a:noFill/>
          </a:ln>
        </p:spPr>
      </p:pic>
    </p:spTree>
    <p:extLst>
      <p:ext uri="{BB962C8B-B14F-4D97-AF65-F5344CB8AC3E}">
        <p14:creationId xmlns:p14="http://schemas.microsoft.com/office/powerpoint/2010/main" val="15347697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6F9B3355-462A-8A37-34FD-4C314D62C593}"/>
            </a:ext>
          </a:extLst>
        </p:cNvPr>
        <p:cNvGrpSpPr/>
        <p:nvPr/>
      </p:nvGrpSpPr>
      <p:grpSpPr>
        <a:xfrm>
          <a:off x="0" y="0"/>
          <a:ext cx="0" cy="0"/>
          <a:chOff x="0" y="0"/>
          <a:chExt cx="0" cy="0"/>
        </a:xfrm>
      </p:grpSpPr>
      <p:sp>
        <p:nvSpPr>
          <p:cNvPr id="221" name="Google Shape;221;p37">
            <a:extLst>
              <a:ext uri="{FF2B5EF4-FFF2-40B4-BE49-F238E27FC236}">
                <a16:creationId xmlns:a16="http://schemas.microsoft.com/office/drawing/2014/main" id="{1E6527DB-0D73-B2DC-3DAA-CEF2310E1594}"/>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Implications</a:t>
            </a:r>
            <a:endParaRPr sz="3200"/>
          </a:p>
        </p:txBody>
      </p:sp>
      <p:sp>
        <p:nvSpPr>
          <p:cNvPr id="222" name="Google Shape;222;p37">
            <a:extLst>
              <a:ext uri="{FF2B5EF4-FFF2-40B4-BE49-F238E27FC236}">
                <a16:creationId xmlns:a16="http://schemas.microsoft.com/office/drawing/2014/main" id="{A13AFB22-0B87-902B-4EBC-77D04DCF6612}"/>
              </a:ext>
            </a:extLst>
          </p:cNvPr>
          <p:cNvSpPr txBox="1">
            <a:spLocks noGrp="1"/>
          </p:cNvSpPr>
          <p:nvPr>
            <p:ph type="body" idx="1"/>
          </p:nvPr>
        </p:nvSpPr>
        <p:spPr>
          <a:xfrm>
            <a:off x="311700" y="1152475"/>
            <a:ext cx="35469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US" sz="2400" dirty="0">
                <a:solidFill>
                  <a:schemeClr val="dk1"/>
                </a:solidFill>
              </a:rPr>
              <a:t>Complicated management challenge</a:t>
            </a:r>
          </a:p>
          <a:p>
            <a:pPr marL="0" indent="0">
              <a:spcBef>
                <a:spcPts val="1200"/>
              </a:spcBef>
              <a:buNone/>
            </a:pPr>
            <a:r>
              <a:rPr lang="en-US" sz="2400" dirty="0">
                <a:solidFill>
                  <a:schemeClr val="dk1"/>
                </a:solidFill>
              </a:rPr>
              <a:t>What is a “natural” condition?</a:t>
            </a:r>
          </a:p>
          <a:p>
            <a:pPr marL="0" indent="0">
              <a:spcBef>
                <a:spcPts val="1200"/>
              </a:spcBef>
              <a:buNone/>
            </a:pPr>
            <a:r>
              <a:rPr lang="en-US" sz="2400" dirty="0">
                <a:solidFill>
                  <a:schemeClr val="dk1"/>
                </a:solidFill>
              </a:rPr>
              <a:t>What role is the hatchery playing?</a:t>
            </a:r>
          </a:p>
          <a:p>
            <a:pPr marL="0" lvl="0" indent="0" algn="l" rtl="0">
              <a:spcBef>
                <a:spcPts val="1200"/>
              </a:spcBef>
              <a:spcAft>
                <a:spcPts val="0"/>
              </a:spcAft>
              <a:buNone/>
            </a:pPr>
            <a:endParaRPr lang="en-US" sz="2400" dirty="0">
              <a:solidFill>
                <a:schemeClr val="dk1"/>
              </a:solidFill>
            </a:endParaRPr>
          </a:p>
        </p:txBody>
      </p:sp>
      <p:pic>
        <p:nvPicPr>
          <p:cNvPr id="224" name="Google Shape;224;p37">
            <a:extLst>
              <a:ext uri="{FF2B5EF4-FFF2-40B4-BE49-F238E27FC236}">
                <a16:creationId xmlns:a16="http://schemas.microsoft.com/office/drawing/2014/main" id="{1078A58B-34D4-804B-A316-D8DDCDA7058E}"/>
              </a:ext>
            </a:extLst>
          </p:cNvPr>
          <p:cNvPicPr preferRelativeResize="0">
            <a:picLocks noChangeAspect="1"/>
          </p:cNvPicPr>
          <p:nvPr/>
        </p:nvPicPr>
        <p:blipFill>
          <a:blip r:embed="rId3">
            <a:alphaModFix/>
          </a:blip>
          <a:stretch>
            <a:fillRect/>
          </a:stretch>
        </p:blipFill>
        <p:spPr>
          <a:xfrm>
            <a:off x="4832399" y="1152474"/>
            <a:ext cx="2887809" cy="2082562"/>
          </a:xfrm>
          <a:prstGeom prst="rect">
            <a:avLst/>
          </a:prstGeom>
          <a:noFill/>
          <a:ln>
            <a:noFill/>
          </a:ln>
        </p:spPr>
      </p:pic>
      <p:pic>
        <p:nvPicPr>
          <p:cNvPr id="2" name="Google Shape;77;p16">
            <a:extLst>
              <a:ext uri="{FF2B5EF4-FFF2-40B4-BE49-F238E27FC236}">
                <a16:creationId xmlns:a16="http://schemas.microsoft.com/office/drawing/2014/main" id="{9106E2DD-ECDD-E517-8C01-64791BA500DD}"/>
              </a:ext>
            </a:extLst>
          </p:cNvPr>
          <p:cNvPicPr preferRelativeResize="0"/>
          <p:nvPr/>
        </p:nvPicPr>
        <p:blipFill>
          <a:blip r:embed="rId4">
            <a:alphaModFix/>
          </a:blip>
          <a:stretch>
            <a:fillRect/>
          </a:stretch>
        </p:blipFill>
        <p:spPr>
          <a:xfrm>
            <a:off x="6144491" y="2750127"/>
            <a:ext cx="2687810" cy="1818747"/>
          </a:xfrm>
          <a:prstGeom prst="rect">
            <a:avLst/>
          </a:prstGeom>
          <a:noFill/>
          <a:ln>
            <a:noFill/>
          </a:ln>
        </p:spPr>
      </p:pic>
    </p:spTree>
    <p:extLst>
      <p:ext uri="{BB962C8B-B14F-4D97-AF65-F5344CB8AC3E}">
        <p14:creationId xmlns:p14="http://schemas.microsoft.com/office/powerpoint/2010/main" val="2313878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4" name="Picture 3">
            <a:extLst>
              <a:ext uri="{FF2B5EF4-FFF2-40B4-BE49-F238E27FC236}">
                <a16:creationId xmlns:a16="http://schemas.microsoft.com/office/drawing/2014/main" id="{3392DA08-DC40-7A1B-3794-3A19A45C64F4}"/>
              </a:ext>
            </a:extLst>
          </p:cNvPr>
          <p:cNvPicPr>
            <a:picLocks noChangeAspect="1"/>
          </p:cNvPicPr>
          <p:nvPr/>
        </p:nvPicPr>
        <p:blipFill>
          <a:blip r:embed="rId3"/>
          <a:stretch>
            <a:fillRect/>
          </a:stretch>
        </p:blipFill>
        <p:spPr>
          <a:xfrm>
            <a:off x="0" y="-594946"/>
            <a:ext cx="9144000" cy="6477000"/>
          </a:xfrm>
          <a:prstGeom prst="rect">
            <a:avLst/>
          </a:prstGeom>
        </p:spPr>
      </p:pic>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Hyperabundance of Endemic Species</a:t>
            </a:r>
            <a:endParaRPr sz="3200" dirty="0">
              <a:solidFill>
                <a:schemeClr val="bg1"/>
              </a:solidFill>
            </a:endParaRPr>
          </a:p>
        </p:txBody>
      </p:sp>
      <p:sp>
        <p:nvSpPr>
          <p:cNvPr id="75" name="Google Shape;75;p16"/>
          <p:cNvSpPr txBox="1">
            <a:spLocks noGrp="1"/>
          </p:cNvSpPr>
          <p:nvPr>
            <p:ph type="body" idx="1"/>
          </p:nvPr>
        </p:nvSpPr>
        <p:spPr>
          <a:xfrm>
            <a:off x="311700" y="1207608"/>
            <a:ext cx="4005323" cy="3416400"/>
          </a:xfrm>
          <a:prstGeom prst="rect">
            <a:avLst/>
          </a:prstGeom>
        </p:spPr>
        <p:txBody>
          <a:bodyPr spcFirstLastPara="1" wrap="square" lIns="91425" tIns="91425" rIns="91425" bIns="91425" anchor="t" anchorCtr="0">
            <a:normAutofit/>
          </a:bodyPr>
          <a:lstStyle/>
          <a:p>
            <a:pPr marL="0" indent="0">
              <a:buNone/>
            </a:pPr>
            <a:r>
              <a:rPr lang="en" sz="2400" u="sng" dirty="0">
                <a:solidFill>
                  <a:schemeClr val="bg1"/>
                </a:solidFill>
              </a:rPr>
              <a:t>Pacific sea urchins</a:t>
            </a:r>
          </a:p>
        </p:txBody>
      </p:sp>
      <p:pic>
        <p:nvPicPr>
          <p:cNvPr id="77" name="Google Shape;77;p16"/>
          <p:cNvPicPr preferRelativeResize="0"/>
          <p:nvPr/>
        </p:nvPicPr>
        <p:blipFill>
          <a:blip r:embed="rId4">
            <a:alphaModFix/>
          </a:blip>
          <a:stretch>
            <a:fillRect/>
          </a:stretch>
        </p:blipFill>
        <p:spPr>
          <a:xfrm>
            <a:off x="7336755" y="-98389"/>
            <a:ext cx="1807245" cy="1419275"/>
          </a:xfrm>
          <a:prstGeom prst="rect">
            <a:avLst/>
          </a:prstGeom>
          <a:noFill/>
          <a:ln>
            <a:noFill/>
          </a:ln>
        </p:spPr>
      </p:pic>
      <p:sp>
        <p:nvSpPr>
          <p:cNvPr id="2" name="TextBox 1">
            <a:extLst>
              <a:ext uri="{FF2B5EF4-FFF2-40B4-BE49-F238E27FC236}">
                <a16:creationId xmlns:a16="http://schemas.microsoft.com/office/drawing/2014/main" id="{08909D90-1D04-7FD1-5E2D-25715AD13EF4}"/>
              </a:ext>
            </a:extLst>
          </p:cNvPr>
          <p:cNvSpPr txBox="1"/>
          <p:nvPr/>
        </p:nvSpPr>
        <p:spPr>
          <a:xfrm>
            <a:off x="5608187"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Shaun Lee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29DD6F68-EEF9-EE5C-22BA-6EBF21D4E887}"/>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307A106F-17BA-A78C-693B-DE72090E9E24}"/>
              </a:ext>
            </a:extLst>
          </p:cNvPr>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Question 2</a:t>
            </a:r>
            <a:endParaRPr sz="3200" dirty="0"/>
          </a:p>
        </p:txBody>
      </p:sp>
    </p:spTree>
    <p:extLst>
      <p:ext uri="{BB962C8B-B14F-4D97-AF65-F5344CB8AC3E}">
        <p14:creationId xmlns:p14="http://schemas.microsoft.com/office/powerpoint/2010/main" val="21004138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CFBD2527-E031-D907-4618-97AE0318502E}"/>
            </a:ext>
          </a:extLst>
        </p:cNvPr>
        <p:cNvGrpSpPr/>
        <p:nvPr/>
      </p:nvGrpSpPr>
      <p:grpSpPr>
        <a:xfrm>
          <a:off x="0" y="0"/>
          <a:ext cx="0" cy="0"/>
          <a:chOff x="0" y="0"/>
          <a:chExt cx="0" cy="0"/>
        </a:xfrm>
      </p:grpSpPr>
      <p:sp>
        <p:nvSpPr>
          <p:cNvPr id="119" name="Google Shape;119;p22">
            <a:extLst>
              <a:ext uri="{FF2B5EF4-FFF2-40B4-BE49-F238E27FC236}">
                <a16:creationId xmlns:a16="http://schemas.microsoft.com/office/drawing/2014/main" id="{C3A8E6A3-FA61-0747-0CCD-8434DF31082C}"/>
              </a:ext>
            </a:extLst>
          </p:cNvPr>
          <p:cNvSpPr txBox="1">
            <a:spLocks noGrp="1"/>
          </p:cNvSpPr>
          <p:nvPr>
            <p:ph type="body" idx="1"/>
          </p:nvPr>
        </p:nvSpPr>
        <p:spPr>
          <a:xfrm>
            <a:off x="311700" y="1302300"/>
            <a:ext cx="3914400" cy="3841200"/>
          </a:xfrm>
          <a:prstGeom prst="rect">
            <a:avLst/>
          </a:prstGeom>
        </p:spPr>
        <p:txBody>
          <a:bodyPr spcFirstLastPara="1" wrap="square" lIns="91425" tIns="91425" rIns="91425" bIns="91425" anchor="t" anchorCtr="0">
            <a:normAutofit/>
          </a:bodyPr>
          <a:lstStyle/>
          <a:p>
            <a:pPr marL="76200" lvl="0" indent="0" algn="l" rtl="0">
              <a:lnSpc>
                <a:spcPct val="100000"/>
              </a:lnSpc>
              <a:spcBef>
                <a:spcPts val="0"/>
              </a:spcBef>
              <a:spcAft>
                <a:spcPts val="0"/>
              </a:spcAft>
              <a:buClr>
                <a:schemeClr val="dk1"/>
              </a:buClr>
              <a:buSzPts val="2400"/>
              <a:buNone/>
            </a:pPr>
            <a:endParaRPr sz="2400" dirty="0">
              <a:solidFill>
                <a:schemeClr val="dk1"/>
              </a:solidFill>
            </a:endParaRPr>
          </a:p>
          <a:p>
            <a:pPr marL="0" lvl="0" indent="0" algn="l" rtl="0">
              <a:spcBef>
                <a:spcPts val="0"/>
              </a:spcBef>
              <a:spcAft>
                <a:spcPts val="1200"/>
              </a:spcAft>
              <a:buNone/>
            </a:pPr>
            <a:endParaRPr dirty="0"/>
          </a:p>
        </p:txBody>
      </p:sp>
      <p:pic>
        <p:nvPicPr>
          <p:cNvPr id="120" name="Google Shape;120;p22">
            <a:extLst>
              <a:ext uri="{FF2B5EF4-FFF2-40B4-BE49-F238E27FC236}">
                <a16:creationId xmlns:a16="http://schemas.microsoft.com/office/drawing/2014/main" id="{89599E84-215C-959D-2FBF-F692AB59254B}"/>
              </a:ext>
            </a:extLst>
          </p:cNvPr>
          <p:cNvPicPr preferRelativeResize="0">
            <a:picLocks noChangeAspect="1"/>
          </p:cNvPicPr>
          <p:nvPr/>
        </p:nvPicPr>
        <p:blipFill>
          <a:blip r:embed="rId3">
            <a:alphaModFix/>
          </a:blip>
          <a:stretch>
            <a:fillRect/>
          </a:stretch>
        </p:blipFill>
        <p:spPr>
          <a:xfrm>
            <a:off x="4226100" y="1495730"/>
            <a:ext cx="4765500" cy="3097585"/>
          </a:xfrm>
          <a:prstGeom prst="rect">
            <a:avLst/>
          </a:prstGeom>
          <a:noFill/>
          <a:ln>
            <a:noFill/>
          </a:ln>
        </p:spPr>
      </p:pic>
      <p:sp>
        <p:nvSpPr>
          <p:cNvPr id="2" name="Google Shape;160;p28">
            <a:extLst>
              <a:ext uri="{FF2B5EF4-FFF2-40B4-BE49-F238E27FC236}">
                <a16:creationId xmlns:a16="http://schemas.microsoft.com/office/drawing/2014/main" id="{043E8056-80A9-0691-7DDB-945ADCC6306F}"/>
              </a:ext>
            </a:extLst>
          </p:cNvPr>
          <p:cNvSpPr txBox="1">
            <a:spLocks/>
          </p:cNvSpPr>
          <p:nvPr/>
        </p:nvSpPr>
        <p:spPr>
          <a:xfrm>
            <a:off x="311700" y="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t>Question 2 : How do Sheldon Jackson Hatchery releases impact Indian River escapement? </a:t>
            </a:r>
          </a:p>
        </p:txBody>
      </p:sp>
    </p:spTree>
    <p:extLst>
      <p:ext uri="{BB962C8B-B14F-4D97-AF65-F5344CB8AC3E}">
        <p14:creationId xmlns:p14="http://schemas.microsoft.com/office/powerpoint/2010/main" val="14177448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6A6CC66C-DB67-E1F9-C55F-4292FD60F3D9}"/>
            </a:ext>
          </a:extLst>
        </p:cNvPr>
        <p:cNvGrpSpPr/>
        <p:nvPr/>
      </p:nvGrpSpPr>
      <p:grpSpPr>
        <a:xfrm>
          <a:off x="0" y="0"/>
          <a:ext cx="0" cy="0"/>
          <a:chOff x="0" y="0"/>
          <a:chExt cx="0" cy="0"/>
        </a:xfrm>
      </p:grpSpPr>
      <p:sp>
        <p:nvSpPr>
          <p:cNvPr id="119" name="Google Shape;119;p22">
            <a:extLst>
              <a:ext uri="{FF2B5EF4-FFF2-40B4-BE49-F238E27FC236}">
                <a16:creationId xmlns:a16="http://schemas.microsoft.com/office/drawing/2014/main" id="{8DFE1789-7EB7-CBC7-C400-5EF4C4825FEE}"/>
              </a:ext>
            </a:extLst>
          </p:cNvPr>
          <p:cNvSpPr txBox="1">
            <a:spLocks noGrp="1"/>
          </p:cNvSpPr>
          <p:nvPr>
            <p:ph type="body" idx="1"/>
          </p:nvPr>
        </p:nvSpPr>
        <p:spPr>
          <a:xfrm>
            <a:off x="311700" y="1302300"/>
            <a:ext cx="3914400" cy="3841200"/>
          </a:xfrm>
          <a:prstGeom prst="rect">
            <a:avLst/>
          </a:prstGeom>
        </p:spPr>
        <p:txBody>
          <a:bodyPr spcFirstLastPara="1" wrap="square" lIns="91425" tIns="91425" rIns="91425" bIns="91425" anchor="t" anchorCtr="0">
            <a:normAutofit/>
          </a:bodyPr>
          <a:lstStyle/>
          <a:p>
            <a:pPr marL="76200" lvl="0" indent="0" algn="l" rtl="0">
              <a:lnSpc>
                <a:spcPct val="100000"/>
              </a:lnSpc>
              <a:spcBef>
                <a:spcPts val="0"/>
              </a:spcBef>
              <a:spcAft>
                <a:spcPts val="0"/>
              </a:spcAft>
              <a:buClr>
                <a:schemeClr val="dk1"/>
              </a:buClr>
              <a:buSzPts val="2400"/>
              <a:buNone/>
            </a:pPr>
            <a:endParaRPr sz="2400" dirty="0">
              <a:solidFill>
                <a:schemeClr val="dk1"/>
              </a:solidFill>
            </a:endParaRPr>
          </a:p>
          <a:p>
            <a:pPr marL="0" lvl="0" indent="0" algn="l" rtl="0">
              <a:spcBef>
                <a:spcPts val="0"/>
              </a:spcBef>
              <a:spcAft>
                <a:spcPts val="1200"/>
              </a:spcAft>
              <a:buNone/>
            </a:pPr>
            <a:endParaRPr dirty="0"/>
          </a:p>
        </p:txBody>
      </p:sp>
      <p:pic>
        <p:nvPicPr>
          <p:cNvPr id="120" name="Google Shape;120;p22">
            <a:extLst>
              <a:ext uri="{FF2B5EF4-FFF2-40B4-BE49-F238E27FC236}">
                <a16:creationId xmlns:a16="http://schemas.microsoft.com/office/drawing/2014/main" id="{CEFE634C-7129-EC5F-90EC-FC6636897258}"/>
              </a:ext>
            </a:extLst>
          </p:cNvPr>
          <p:cNvPicPr preferRelativeResize="0">
            <a:picLocks noChangeAspect="1"/>
          </p:cNvPicPr>
          <p:nvPr/>
        </p:nvPicPr>
        <p:blipFill>
          <a:blip r:embed="rId3">
            <a:alphaModFix/>
          </a:blip>
          <a:stretch>
            <a:fillRect/>
          </a:stretch>
        </p:blipFill>
        <p:spPr>
          <a:xfrm>
            <a:off x="4226100" y="1495730"/>
            <a:ext cx="4765500" cy="3097585"/>
          </a:xfrm>
          <a:prstGeom prst="rect">
            <a:avLst/>
          </a:prstGeom>
          <a:noFill/>
          <a:ln>
            <a:noFill/>
          </a:ln>
        </p:spPr>
      </p:pic>
      <p:sp>
        <p:nvSpPr>
          <p:cNvPr id="2" name="Google Shape;160;p28">
            <a:extLst>
              <a:ext uri="{FF2B5EF4-FFF2-40B4-BE49-F238E27FC236}">
                <a16:creationId xmlns:a16="http://schemas.microsoft.com/office/drawing/2014/main" id="{EE8F110B-4895-4A3D-E82F-5A5EAED52EBC}"/>
              </a:ext>
            </a:extLst>
          </p:cNvPr>
          <p:cNvSpPr txBox="1">
            <a:spLocks/>
          </p:cNvSpPr>
          <p:nvPr/>
        </p:nvSpPr>
        <p:spPr>
          <a:xfrm>
            <a:off x="311700" y="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t>How do Sheldon Jackson Hatchery releases impact Indian River escapement? </a:t>
            </a:r>
          </a:p>
        </p:txBody>
      </p:sp>
      <p:sp>
        <p:nvSpPr>
          <p:cNvPr id="5" name="Google Shape;167;p29">
            <a:extLst>
              <a:ext uri="{FF2B5EF4-FFF2-40B4-BE49-F238E27FC236}">
                <a16:creationId xmlns:a16="http://schemas.microsoft.com/office/drawing/2014/main" id="{FEA6AA5F-C114-DF87-8A85-3A5482CE88BC}"/>
              </a:ext>
            </a:extLst>
          </p:cNvPr>
          <p:cNvSpPr txBox="1">
            <a:spLocks noGrp="1"/>
          </p:cNvSpPr>
          <p:nvPr>
            <p:ph type="title"/>
          </p:nvPr>
        </p:nvSpPr>
        <p:spPr>
          <a:xfrm>
            <a:off x="311700" y="1495730"/>
            <a:ext cx="391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H0: Sheldon Jackson Hatchery pink salmon releases do not impact the abundance of pink salmon in the Indian River</a:t>
            </a:r>
            <a:endParaRPr sz="2400" dirty="0"/>
          </a:p>
        </p:txBody>
      </p:sp>
    </p:spTree>
    <p:extLst>
      <p:ext uri="{BB962C8B-B14F-4D97-AF65-F5344CB8AC3E}">
        <p14:creationId xmlns:p14="http://schemas.microsoft.com/office/powerpoint/2010/main" val="17141233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665C6FD1-5761-BF31-62ED-C8BB12A6B094}"/>
            </a:ext>
          </a:extLst>
        </p:cNvPr>
        <p:cNvGrpSpPr/>
        <p:nvPr/>
      </p:nvGrpSpPr>
      <p:grpSpPr>
        <a:xfrm>
          <a:off x="0" y="0"/>
          <a:ext cx="0" cy="0"/>
          <a:chOff x="0" y="0"/>
          <a:chExt cx="0" cy="0"/>
        </a:xfrm>
      </p:grpSpPr>
      <p:pic>
        <p:nvPicPr>
          <p:cNvPr id="120" name="Google Shape;120;p22">
            <a:extLst>
              <a:ext uri="{FF2B5EF4-FFF2-40B4-BE49-F238E27FC236}">
                <a16:creationId xmlns:a16="http://schemas.microsoft.com/office/drawing/2014/main" id="{573FEDBD-C91A-C6C4-2A8D-24B7E716A5A8}"/>
              </a:ext>
            </a:extLst>
          </p:cNvPr>
          <p:cNvPicPr preferRelativeResize="0">
            <a:picLocks noChangeAspect="1"/>
          </p:cNvPicPr>
          <p:nvPr/>
        </p:nvPicPr>
        <p:blipFill>
          <a:blip r:embed="rId3">
            <a:alphaModFix/>
          </a:blip>
          <a:stretch>
            <a:fillRect/>
          </a:stretch>
        </p:blipFill>
        <p:spPr>
          <a:xfrm>
            <a:off x="4226100" y="1495730"/>
            <a:ext cx="4765500" cy="3097585"/>
          </a:xfrm>
          <a:prstGeom prst="rect">
            <a:avLst/>
          </a:prstGeom>
          <a:noFill/>
          <a:ln>
            <a:noFill/>
          </a:ln>
        </p:spPr>
      </p:pic>
      <p:sp>
        <p:nvSpPr>
          <p:cNvPr id="2" name="Google Shape;160;p28">
            <a:extLst>
              <a:ext uri="{FF2B5EF4-FFF2-40B4-BE49-F238E27FC236}">
                <a16:creationId xmlns:a16="http://schemas.microsoft.com/office/drawing/2014/main" id="{C14D4A28-C6F4-82E3-64B2-8265E643AA70}"/>
              </a:ext>
            </a:extLst>
          </p:cNvPr>
          <p:cNvSpPr txBox="1">
            <a:spLocks/>
          </p:cNvSpPr>
          <p:nvPr/>
        </p:nvSpPr>
        <p:spPr>
          <a:xfrm>
            <a:off x="311700" y="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t>How do Sheldon Jackson Hatchery releases impact Indian River escapement? </a:t>
            </a:r>
          </a:p>
        </p:txBody>
      </p:sp>
      <p:sp>
        <p:nvSpPr>
          <p:cNvPr id="6" name="Google Shape;167;p29">
            <a:extLst>
              <a:ext uri="{FF2B5EF4-FFF2-40B4-BE49-F238E27FC236}">
                <a16:creationId xmlns:a16="http://schemas.microsoft.com/office/drawing/2014/main" id="{9EF91354-F5D2-BBE0-AB32-B2C3ABDDCF39}"/>
              </a:ext>
            </a:extLst>
          </p:cNvPr>
          <p:cNvSpPr txBox="1">
            <a:spLocks noGrp="1"/>
          </p:cNvSpPr>
          <p:nvPr>
            <p:ph type="title"/>
          </p:nvPr>
        </p:nvSpPr>
        <p:spPr>
          <a:xfrm>
            <a:off x="311700" y="1495730"/>
            <a:ext cx="391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This will require:</a:t>
            </a:r>
            <a:br>
              <a:rPr lang="en" sz="2400" dirty="0"/>
            </a:br>
            <a:endParaRPr sz="2400" dirty="0"/>
          </a:p>
        </p:txBody>
      </p:sp>
    </p:spTree>
    <p:extLst>
      <p:ext uri="{BB962C8B-B14F-4D97-AF65-F5344CB8AC3E}">
        <p14:creationId xmlns:p14="http://schemas.microsoft.com/office/powerpoint/2010/main" val="16994178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90F7B2C0-186D-A9FD-87AE-C79D81CE2F1E}"/>
            </a:ext>
          </a:extLst>
        </p:cNvPr>
        <p:cNvGrpSpPr/>
        <p:nvPr/>
      </p:nvGrpSpPr>
      <p:grpSpPr>
        <a:xfrm>
          <a:off x="0" y="0"/>
          <a:ext cx="0" cy="0"/>
          <a:chOff x="0" y="0"/>
          <a:chExt cx="0" cy="0"/>
        </a:xfrm>
      </p:grpSpPr>
      <p:pic>
        <p:nvPicPr>
          <p:cNvPr id="120" name="Google Shape;120;p22">
            <a:extLst>
              <a:ext uri="{FF2B5EF4-FFF2-40B4-BE49-F238E27FC236}">
                <a16:creationId xmlns:a16="http://schemas.microsoft.com/office/drawing/2014/main" id="{21B745E4-D6D1-7813-C1E8-6502C2A93063}"/>
              </a:ext>
            </a:extLst>
          </p:cNvPr>
          <p:cNvPicPr preferRelativeResize="0">
            <a:picLocks noChangeAspect="1"/>
          </p:cNvPicPr>
          <p:nvPr/>
        </p:nvPicPr>
        <p:blipFill>
          <a:blip r:embed="rId3">
            <a:alphaModFix/>
          </a:blip>
          <a:stretch>
            <a:fillRect/>
          </a:stretch>
        </p:blipFill>
        <p:spPr>
          <a:xfrm>
            <a:off x="4226100" y="1495730"/>
            <a:ext cx="4765500" cy="3097585"/>
          </a:xfrm>
          <a:prstGeom prst="rect">
            <a:avLst/>
          </a:prstGeom>
          <a:noFill/>
          <a:ln>
            <a:noFill/>
          </a:ln>
        </p:spPr>
      </p:pic>
      <p:sp>
        <p:nvSpPr>
          <p:cNvPr id="2" name="Google Shape;160;p28">
            <a:extLst>
              <a:ext uri="{FF2B5EF4-FFF2-40B4-BE49-F238E27FC236}">
                <a16:creationId xmlns:a16="http://schemas.microsoft.com/office/drawing/2014/main" id="{D35EBDB2-FF47-B57A-2E82-0CECC63BF522}"/>
              </a:ext>
            </a:extLst>
          </p:cNvPr>
          <p:cNvSpPr txBox="1">
            <a:spLocks/>
          </p:cNvSpPr>
          <p:nvPr/>
        </p:nvSpPr>
        <p:spPr>
          <a:xfrm>
            <a:off x="311700" y="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t>How do Sheldon Jackson Hatchery releases impact Indian River escapement? </a:t>
            </a:r>
          </a:p>
        </p:txBody>
      </p:sp>
      <p:sp>
        <p:nvSpPr>
          <p:cNvPr id="6" name="Google Shape;167;p29">
            <a:extLst>
              <a:ext uri="{FF2B5EF4-FFF2-40B4-BE49-F238E27FC236}">
                <a16:creationId xmlns:a16="http://schemas.microsoft.com/office/drawing/2014/main" id="{9E7E45C9-DD4B-5917-8ECE-BD0E52F06920}"/>
              </a:ext>
            </a:extLst>
          </p:cNvPr>
          <p:cNvSpPr txBox="1">
            <a:spLocks noGrp="1"/>
          </p:cNvSpPr>
          <p:nvPr>
            <p:ph type="title"/>
          </p:nvPr>
        </p:nvSpPr>
        <p:spPr>
          <a:xfrm>
            <a:off x="311700" y="1495730"/>
            <a:ext cx="391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This will require:</a:t>
            </a:r>
            <a:br>
              <a:rPr lang="en" sz="2400" dirty="0"/>
            </a:br>
            <a:r>
              <a:rPr lang="en" sz="2400" dirty="0"/>
              <a:t>- Estimates of Indian River escapement</a:t>
            </a:r>
            <a:br>
              <a:rPr lang="en" sz="2400" dirty="0"/>
            </a:br>
            <a:endParaRPr sz="2400" dirty="0"/>
          </a:p>
        </p:txBody>
      </p:sp>
    </p:spTree>
    <p:extLst>
      <p:ext uri="{BB962C8B-B14F-4D97-AF65-F5344CB8AC3E}">
        <p14:creationId xmlns:p14="http://schemas.microsoft.com/office/powerpoint/2010/main" val="36734359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6FCB34F5-E020-939C-E814-EEAB3EA999C9}"/>
            </a:ext>
          </a:extLst>
        </p:cNvPr>
        <p:cNvGrpSpPr/>
        <p:nvPr/>
      </p:nvGrpSpPr>
      <p:grpSpPr>
        <a:xfrm>
          <a:off x="0" y="0"/>
          <a:ext cx="0" cy="0"/>
          <a:chOff x="0" y="0"/>
          <a:chExt cx="0" cy="0"/>
        </a:xfrm>
      </p:grpSpPr>
      <p:pic>
        <p:nvPicPr>
          <p:cNvPr id="120" name="Google Shape;120;p22">
            <a:extLst>
              <a:ext uri="{FF2B5EF4-FFF2-40B4-BE49-F238E27FC236}">
                <a16:creationId xmlns:a16="http://schemas.microsoft.com/office/drawing/2014/main" id="{F91E2848-85D9-2CB5-6536-E1024359BDFF}"/>
              </a:ext>
            </a:extLst>
          </p:cNvPr>
          <p:cNvPicPr preferRelativeResize="0">
            <a:picLocks noChangeAspect="1"/>
          </p:cNvPicPr>
          <p:nvPr/>
        </p:nvPicPr>
        <p:blipFill>
          <a:blip r:embed="rId3">
            <a:alphaModFix/>
          </a:blip>
          <a:stretch>
            <a:fillRect/>
          </a:stretch>
        </p:blipFill>
        <p:spPr>
          <a:xfrm>
            <a:off x="4226100" y="1495730"/>
            <a:ext cx="4765500" cy="3097585"/>
          </a:xfrm>
          <a:prstGeom prst="rect">
            <a:avLst/>
          </a:prstGeom>
          <a:noFill/>
          <a:ln>
            <a:noFill/>
          </a:ln>
        </p:spPr>
      </p:pic>
      <p:sp>
        <p:nvSpPr>
          <p:cNvPr id="2" name="Google Shape;160;p28">
            <a:extLst>
              <a:ext uri="{FF2B5EF4-FFF2-40B4-BE49-F238E27FC236}">
                <a16:creationId xmlns:a16="http://schemas.microsoft.com/office/drawing/2014/main" id="{04BE1E92-A1B3-A669-5410-E71476FEDDC8}"/>
              </a:ext>
            </a:extLst>
          </p:cNvPr>
          <p:cNvSpPr txBox="1">
            <a:spLocks/>
          </p:cNvSpPr>
          <p:nvPr/>
        </p:nvSpPr>
        <p:spPr>
          <a:xfrm>
            <a:off x="311700" y="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t>How do Sheldon Jackson Hatchery releases impact Indian River escapement? </a:t>
            </a:r>
          </a:p>
        </p:txBody>
      </p:sp>
      <p:sp>
        <p:nvSpPr>
          <p:cNvPr id="6" name="Google Shape;167;p29">
            <a:extLst>
              <a:ext uri="{FF2B5EF4-FFF2-40B4-BE49-F238E27FC236}">
                <a16:creationId xmlns:a16="http://schemas.microsoft.com/office/drawing/2014/main" id="{54BD4348-74E6-82E7-4642-D1C99572BC17}"/>
              </a:ext>
            </a:extLst>
          </p:cNvPr>
          <p:cNvSpPr txBox="1">
            <a:spLocks noGrp="1"/>
          </p:cNvSpPr>
          <p:nvPr>
            <p:ph type="title"/>
          </p:nvPr>
        </p:nvSpPr>
        <p:spPr>
          <a:xfrm>
            <a:off x="311700" y="1495730"/>
            <a:ext cx="391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This will require:</a:t>
            </a:r>
            <a:br>
              <a:rPr lang="en" sz="2400" dirty="0"/>
            </a:br>
            <a:r>
              <a:rPr lang="en" sz="2400" dirty="0"/>
              <a:t>- Estimates of Indian River escapement</a:t>
            </a:r>
            <a:br>
              <a:rPr lang="en" sz="2400" dirty="0"/>
            </a:br>
            <a:r>
              <a:rPr lang="en" sz="2400" dirty="0"/>
              <a:t>- Data regarding stray rates to and from Sheldon Jackson Hatchery</a:t>
            </a:r>
            <a:br>
              <a:rPr lang="en" sz="2400" dirty="0"/>
            </a:br>
            <a:endParaRPr sz="2400" dirty="0"/>
          </a:p>
        </p:txBody>
      </p:sp>
    </p:spTree>
    <p:extLst>
      <p:ext uri="{BB962C8B-B14F-4D97-AF65-F5344CB8AC3E}">
        <p14:creationId xmlns:p14="http://schemas.microsoft.com/office/powerpoint/2010/main" val="32539432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95DD1330-D97A-0E6A-0349-6579D7106E97}"/>
            </a:ext>
          </a:extLst>
        </p:cNvPr>
        <p:cNvGrpSpPr/>
        <p:nvPr/>
      </p:nvGrpSpPr>
      <p:grpSpPr>
        <a:xfrm>
          <a:off x="0" y="0"/>
          <a:ext cx="0" cy="0"/>
          <a:chOff x="0" y="0"/>
          <a:chExt cx="0" cy="0"/>
        </a:xfrm>
      </p:grpSpPr>
      <p:pic>
        <p:nvPicPr>
          <p:cNvPr id="120" name="Google Shape;120;p22">
            <a:extLst>
              <a:ext uri="{FF2B5EF4-FFF2-40B4-BE49-F238E27FC236}">
                <a16:creationId xmlns:a16="http://schemas.microsoft.com/office/drawing/2014/main" id="{29E59C01-446F-987B-7612-FE5422963FF8}"/>
              </a:ext>
            </a:extLst>
          </p:cNvPr>
          <p:cNvPicPr preferRelativeResize="0">
            <a:picLocks noChangeAspect="1"/>
          </p:cNvPicPr>
          <p:nvPr/>
        </p:nvPicPr>
        <p:blipFill>
          <a:blip r:embed="rId3">
            <a:alphaModFix/>
          </a:blip>
          <a:stretch>
            <a:fillRect/>
          </a:stretch>
        </p:blipFill>
        <p:spPr>
          <a:xfrm>
            <a:off x="4226100" y="1495730"/>
            <a:ext cx="4765500" cy="3097585"/>
          </a:xfrm>
          <a:prstGeom prst="rect">
            <a:avLst/>
          </a:prstGeom>
          <a:noFill/>
          <a:ln>
            <a:noFill/>
          </a:ln>
        </p:spPr>
      </p:pic>
      <p:sp>
        <p:nvSpPr>
          <p:cNvPr id="2" name="Google Shape;160;p28">
            <a:extLst>
              <a:ext uri="{FF2B5EF4-FFF2-40B4-BE49-F238E27FC236}">
                <a16:creationId xmlns:a16="http://schemas.microsoft.com/office/drawing/2014/main" id="{F9098465-E5E0-8E9F-5A9B-94E2A144CFDF}"/>
              </a:ext>
            </a:extLst>
          </p:cNvPr>
          <p:cNvSpPr txBox="1">
            <a:spLocks/>
          </p:cNvSpPr>
          <p:nvPr/>
        </p:nvSpPr>
        <p:spPr>
          <a:xfrm>
            <a:off x="311700" y="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t>How do Sheldon Jackson Hatchery releases impact Indian River escapement? </a:t>
            </a:r>
          </a:p>
        </p:txBody>
      </p:sp>
      <p:sp>
        <p:nvSpPr>
          <p:cNvPr id="6" name="Google Shape;167;p29">
            <a:extLst>
              <a:ext uri="{FF2B5EF4-FFF2-40B4-BE49-F238E27FC236}">
                <a16:creationId xmlns:a16="http://schemas.microsoft.com/office/drawing/2014/main" id="{B8BE23FF-F596-2BFB-F4CC-DE9416137693}"/>
              </a:ext>
            </a:extLst>
          </p:cNvPr>
          <p:cNvSpPr txBox="1">
            <a:spLocks noGrp="1"/>
          </p:cNvSpPr>
          <p:nvPr>
            <p:ph type="title"/>
          </p:nvPr>
        </p:nvSpPr>
        <p:spPr>
          <a:xfrm>
            <a:off x="311700" y="1495730"/>
            <a:ext cx="391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This will require:</a:t>
            </a:r>
            <a:br>
              <a:rPr lang="en" sz="2400" dirty="0"/>
            </a:br>
            <a:r>
              <a:rPr lang="en" sz="2400" dirty="0"/>
              <a:t>- Estimates of Indian River escapement</a:t>
            </a:r>
            <a:br>
              <a:rPr lang="en" sz="2400" dirty="0"/>
            </a:br>
            <a:r>
              <a:rPr lang="en" sz="2400" dirty="0"/>
              <a:t>- Data regarding stray rates to and from Sheldon Jackson Hatchery</a:t>
            </a:r>
            <a:br>
              <a:rPr lang="en" sz="2400" dirty="0"/>
            </a:br>
            <a:r>
              <a:rPr lang="en" sz="2400" dirty="0"/>
              <a:t>- Control covariates</a:t>
            </a:r>
            <a:endParaRPr sz="2400" dirty="0"/>
          </a:p>
        </p:txBody>
      </p:sp>
    </p:spTree>
    <p:extLst>
      <p:ext uri="{BB962C8B-B14F-4D97-AF65-F5344CB8AC3E}">
        <p14:creationId xmlns:p14="http://schemas.microsoft.com/office/powerpoint/2010/main" val="42795649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443C0ADD-43AB-C559-B0A8-1FD101DB1EE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6DCCA42-41F7-108E-D32C-03EEDB998A9B}"/>
              </a:ext>
            </a:extLst>
          </p:cNvPr>
          <p:cNvPicPr>
            <a:picLocks noChangeAspect="1"/>
          </p:cNvPicPr>
          <p:nvPr/>
        </p:nvPicPr>
        <p:blipFill>
          <a:blip r:embed="rId3"/>
          <a:stretch>
            <a:fillRect/>
          </a:stretch>
        </p:blipFill>
        <p:spPr>
          <a:xfrm>
            <a:off x="2337272" y="1678625"/>
            <a:ext cx="4469456" cy="3093913"/>
          </a:xfrm>
          <a:prstGeom prst="rect">
            <a:avLst/>
          </a:prstGeom>
        </p:spPr>
      </p:pic>
      <p:sp>
        <p:nvSpPr>
          <p:cNvPr id="2" name="Google Shape;205;p35">
            <a:extLst>
              <a:ext uri="{FF2B5EF4-FFF2-40B4-BE49-F238E27FC236}">
                <a16:creationId xmlns:a16="http://schemas.microsoft.com/office/drawing/2014/main" id="{250B2831-A423-8663-5F60-FCB693C8F65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t>Indian River escapement</a:t>
            </a:r>
          </a:p>
        </p:txBody>
      </p:sp>
      <p:sp>
        <p:nvSpPr>
          <p:cNvPr id="3" name="Google Shape;207;p35">
            <a:extLst>
              <a:ext uri="{FF2B5EF4-FFF2-40B4-BE49-F238E27FC236}">
                <a16:creationId xmlns:a16="http://schemas.microsoft.com/office/drawing/2014/main" id="{0EAE62A3-BE6B-3492-9FDB-6B94ADFF4503}"/>
              </a:ext>
            </a:extLst>
          </p:cNvPr>
          <p:cNvSpPr txBox="1">
            <a:spLocks noGrp="1"/>
          </p:cNvSpPr>
          <p:nvPr>
            <p:ph type="title"/>
          </p:nvPr>
        </p:nvSpPr>
        <p:spPr>
          <a:xfrm>
            <a:off x="410100" y="1017725"/>
            <a:ext cx="83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Recall, observations contain gaps in time series</a:t>
            </a:r>
            <a:endParaRPr sz="2500" dirty="0"/>
          </a:p>
        </p:txBody>
      </p:sp>
    </p:spTree>
    <p:extLst>
      <p:ext uri="{BB962C8B-B14F-4D97-AF65-F5344CB8AC3E}">
        <p14:creationId xmlns:p14="http://schemas.microsoft.com/office/powerpoint/2010/main" val="30652914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3B210279-C865-6ADB-3AF7-4EA5F3DC7458}"/>
            </a:ext>
          </a:extLst>
        </p:cNvPr>
        <p:cNvGrpSpPr/>
        <p:nvPr/>
      </p:nvGrpSpPr>
      <p:grpSpPr>
        <a:xfrm>
          <a:off x="0" y="0"/>
          <a:ext cx="0" cy="0"/>
          <a:chOff x="0" y="0"/>
          <a:chExt cx="0" cy="0"/>
        </a:xfrm>
      </p:grpSpPr>
      <p:sp>
        <p:nvSpPr>
          <p:cNvPr id="205" name="Google Shape;205;p35">
            <a:extLst>
              <a:ext uri="{FF2B5EF4-FFF2-40B4-BE49-F238E27FC236}">
                <a16:creationId xmlns:a16="http://schemas.microsoft.com/office/drawing/2014/main" id="{C72B4378-AEC6-58C6-5706-28739DA78FAB}"/>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Indian River escapement</a:t>
            </a:r>
            <a:endParaRPr sz="3200" dirty="0"/>
          </a:p>
        </p:txBody>
      </p:sp>
      <p:sp>
        <p:nvSpPr>
          <p:cNvPr id="207" name="Google Shape;207;p35">
            <a:extLst>
              <a:ext uri="{FF2B5EF4-FFF2-40B4-BE49-F238E27FC236}">
                <a16:creationId xmlns:a16="http://schemas.microsoft.com/office/drawing/2014/main" id="{1BEF2F9B-7496-2D91-36A1-6EC56BAD2726}"/>
              </a:ext>
            </a:extLst>
          </p:cNvPr>
          <p:cNvSpPr txBox="1">
            <a:spLocks noGrp="1"/>
          </p:cNvSpPr>
          <p:nvPr>
            <p:ph type="title"/>
          </p:nvPr>
        </p:nvSpPr>
        <p:spPr>
          <a:xfrm>
            <a:off x="410100" y="1017725"/>
            <a:ext cx="83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MARSS model output estimates underlying state</a:t>
            </a:r>
            <a:endParaRPr sz="2500" dirty="0"/>
          </a:p>
        </p:txBody>
      </p:sp>
      <p:pic>
        <p:nvPicPr>
          <p:cNvPr id="3" name="Picture 2">
            <a:extLst>
              <a:ext uri="{FF2B5EF4-FFF2-40B4-BE49-F238E27FC236}">
                <a16:creationId xmlns:a16="http://schemas.microsoft.com/office/drawing/2014/main" id="{9367656A-BAC9-8C11-4143-E9B24FAFBA62}"/>
              </a:ext>
            </a:extLst>
          </p:cNvPr>
          <p:cNvPicPr>
            <a:picLocks noChangeAspect="1"/>
          </p:cNvPicPr>
          <p:nvPr/>
        </p:nvPicPr>
        <p:blipFill>
          <a:blip r:embed="rId3"/>
          <a:stretch>
            <a:fillRect/>
          </a:stretch>
        </p:blipFill>
        <p:spPr>
          <a:xfrm>
            <a:off x="2337272" y="1667122"/>
            <a:ext cx="4469456" cy="3093913"/>
          </a:xfrm>
          <a:prstGeom prst="rect">
            <a:avLst/>
          </a:prstGeom>
        </p:spPr>
      </p:pic>
      <p:pic>
        <p:nvPicPr>
          <p:cNvPr id="2" name="Picture 1">
            <a:extLst>
              <a:ext uri="{FF2B5EF4-FFF2-40B4-BE49-F238E27FC236}">
                <a16:creationId xmlns:a16="http://schemas.microsoft.com/office/drawing/2014/main" id="{214575E2-A12B-F848-E0F0-A78E961B8419}"/>
              </a:ext>
            </a:extLst>
          </p:cNvPr>
          <p:cNvPicPr>
            <a:picLocks noChangeAspect="1"/>
          </p:cNvPicPr>
          <p:nvPr/>
        </p:nvPicPr>
        <p:blipFill>
          <a:blip r:embed="rId4"/>
          <a:stretch>
            <a:fillRect/>
          </a:stretch>
        </p:blipFill>
        <p:spPr>
          <a:xfrm>
            <a:off x="2337273" y="1667122"/>
            <a:ext cx="4469456" cy="3093913"/>
          </a:xfrm>
          <a:prstGeom prst="rect">
            <a:avLst/>
          </a:prstGeom>
        </p:spPr>
      </p:pic>
    </p:spTree>
    <p:extLst>
      <p:ext uri="{BB962C8B-B14F-4D97-AF65-F5344CB8AC3E}">
        <p14:creationId xmlns:p14="http://schemas.microsoft.com/office/powerpoint/2010/main" val="40410657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204">
          <a:extLst>
            <a:ext uri="{FF2B5EF4-FFF2-40B4-BE49-F238E27FC236}">
              <a16:creationId xmlns:a16="http://schemas.microsoft.com/office/drawing/2014/main" id="{37299AFB-BBE3-8ED3-19B3-06F27A268D26}"/>
            </a:ext>
          </a:extLst>
        </p:cNvPr>
        <p:cNvGrpSpPr/>
        <p:nvPr/>
      </p:nvGrpSpPr>
      <p:grpSpPr>
        <a:xfrm>
          <a:off x="0" y="0"/>
          <a:ext cx="0" cy="0"/>
          <a:chOff x="0" y="0"/>
          <a:chExt cx="0" cy="0"/>
        </a:xfrm>
      </p:grpSpPr>
      <p:sp>
        <p:nvSpPr>
          <p:cNvPr id="205" name="Google Shape;205;p35">
            <a:extLst>
              <a:ext uri="{FF2B5EF4-FFF2-40B4-BE49-F238E27FC236}">
                <a16:creationId xmlns:a16="http://schemas.microsoft.com/office/drawing/2014/main" id="{9826C698-E9D6-9102-3F84-B32EE78F05B8}"/>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Estimates of Indian River escapement</a:t>
            </a:r>
            <a:endParaRPr sz="3200" dirty="0"/>
          </a:p>
        </p:txBody>
      </p:sp>
      <p:sp>
        <p:nvSpPr>
          <p:cNvPr id="207" name="Google Shape;207;p35">
            <a:extLst>
              <a:ext uri="{FF2B5EF4-FFF2-40B4-BE49-F238E27FC236}">
                <a16:creationId xmlns:a16="http://schemas.microsoft.com/office/drawing/2014/main" id="{C65AB9D6-ECCD-1033-3490-6050D5C6AF73}"/>
              </a:ext>
            </a:extLst>
          </p:cNvPr>
          <p:cNvSpPr txBox="1">
            <a:spLocks noGrp="1"/>
          </p:cNvSpPr>
          <p:nvPr>
            <p:ph type="title"/>
          </p:nvPr>
        </p:nvSpPr>
        <p:spPr>
          <a:xfrm>
            <a:off x="410100" y="1017725"/>
            <a:ext cx="83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How strong are these estimates?</a:t>
            </a:r>
            <a:endParaRPr sz="2500" dirty="0"/>
          </a:p>
        </p:txBody>
      </p:sp>
      <p:sp>
        <p:nvSpPr>
          <p:cNvPr id="3" name="Google Shape;207;p35">
            <a:extLst>
              <a:ext uri="{FF2B5EF4-FFF2-40B4-BE49-F238E27FC236}">
                <a16:creationId xmlns:a16="http://schemas.microsoft.com/office/drawing/2014/main" id="{43F32DE1-37D6-FFD2-B0E1-5A3BC262317E}"/>
              </a:ext>
            </a:extLst>
          </p:cNvPr>
          <p:cNvSpPr txBox="1">
            <a:spLocks/>
          </p:cNvSpPr>
          <p:nvPr/>
        </p:nvSpPr>
        <p:spPr>
          <a:xfrm>
            <a:off x="567978" y="2397042"/>
            <a:ext cx="832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500" dirty="0"/>
              <a:t>((I’m going to show some residual plots and diagnostics here))</a:t>
            </a:r>
          </a:p>
        </p:txBody>
      </p:sp>
    </p:spTree>
    <p:extLst>
      <p:ext uri="{BB962C8B-B14F-4D97-AF65-F5344CB8AC3E}">
        <p14:creationId xmlns:p14="http://schemas.microsoft.com/office/powerpoint/2010/main" val="1899514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A307D123-D405-20C3-A8B9-04C0B23B2A3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084B907-EDF8-FA38-E214-6365A95C81FD}"/>
              </a:ext>
            </a:extLst>
          </p:cNvPr>
          <p:cNvPicPr>
            <a:picLocks noChangeAspect="1"/>
          </p:cNvPicPr>
          <p:nvPr/>
        </p:nvPicPr>
        <p:blipFill>
          <a:blip r:embed="rId3"/>
          <a:stretch>
            <a:fillRect/>
          </a:stretch>
        </p:blipFill>
        <p:spPr>
          <a:xfrm>
            <a:off x="0" y="-594946"/>
            <a:ext cx="9144000" cy="6477000"/>
          </a:xfrm>
          <a:prstGeom prst="rect">
            <a:avLst/>
          </a:prstGeom>
        </p:spPr>
      </p:pic>
      <p:sp>
        <p:nvSpPr>
          <p:cNvPr id="74" name="Google Shape;74;p16">
            <a:extLst>
              <a:ext uri="{FF2B5EF4-FFF2-40B4-BE49-F238E27FC236}">
                <a16:creationId xmlns:a16="http://schemas.microsoft.com/office/drawing/2014/main" id="{A44AE93F-C1E6-E437-3029-3949FD56B57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Hyperabundance of Endemic Species</a:t>
            </a:r>
            <a:endParaRPr sz="3200" dirty="0">
              <a:solidFill>
                <a:schemeClr val="bg1"/>
              </a:solidFill>
            </a:endParaRPr>
          </a:p>
        </p:txBody>
      </p:sp>
      <p:sp>
        <p:nvSpPr>
          <p:cNvPr id="3" name="Rectangle 2">
            <a:extLst>
              <a:ext uri="{FF2B5EF4-FFF2-40B4-BE49-F238E27FC236}">
                <a16:creationId xmlns:a16="http://schemas.microsoft.com/office/drawing/2014/main" id="{333FC791-1400-44CC-F86F-48A12B21B9C9}"/>
              </a:ext>
            </a:extLst>
          </p:cNvPr>
          <p:cNvSpPr/>
          <p:nvPr/>
        </p:nvSpPr>
        <p:spPr>
          <a:xfrm>
            <a:off x="311700" y="1207608"/>
            <a:ext cx="4035669" cy="3627628"/>
          </a:xfrm>
          <a:prstGeom prst="rect">
            <a:avLst/>
          </a:prstGeom>
          <a:solidFill>
            <a:schemeClr val="tx1">
              <a:alpha val="51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Google Shape;75;p16">
            <a:extLst>
              <a:ext uri="{FF2B5EF4-FFF2-40B4-BE49-F238E27FC236}">
                <a16:creationId xmlns:a16="http://schemas.microsoft.com/office/drawing/2014/main" id="{8D502B37-FC68-277A-7873-352D27CC3A35}"/>
              </a:ext>
            </a:extLst>
          </p:cNvPr>
          <p:cNvSpPr txBox="1">
            <a:spLocks noGrp="1"/>
          </p:cNvSpPr>
          <p:nvPr>
            <p:ph type="body" idx="1"/>
          </p:nvPr>
        </p:nvSpPr>
        <p:spPr>
          <a:xfrm>
            <a:off x="311700" y="1207608"/>
            <a:ext cx="4005323" cy="3416400"/>
          </a:xfrm>
          <a:prstGeom prst="rect">
            <a:avLst/>
          </a:prstGeom>
        </p:spPr>
        <p:txBody>
          <a:bodyPr spcFirstLastPara="1" wrap="square" lIns="91425" tIns="91425" rIns="91425" bIns="91425" anchor="t" anchorCtr="0">
            <a:normAutofit/>
          </a:bodyPr>
          <a:lstStyle/>
          <a:p>
            <a:pPr marL="0" indent="0">
              <a:buNone/>
            </a:pPr>
            <a:r>
              <a:rPr lang="en" sz="2400" u="sng" dirty="0">
                <a:solidFill>
                  <a:schemeClr val="bg1"/>
                </a:solidFill>
              </a:rPr>
              <a:t>Pacific sea urchins</a:t>
            </a:r>
          </a:p>
          <a:p>
            <a:pPr marL="76200" indent="0">
              <a:spcBef>
                <a:spcPts val="1200"/>
              </a:spcBef>
              <a:buClr>
                <a:schemeClr val="dk1"/>
              </a:buClr>
              <a:buSzPts val="2400"/>
              <a:buNone/>
            </a:pPr>
            <a:r>
              <a:rPr lang="en-US" sz="2400" dirty="0">
                <a:solidFill>
                  <a:schemeClr val="bg1"/>
                </a:solidFill>
              </a:rPr>
              <a:t>- Pacific coast of US and Canada</a:t>
            </a:r>
          </a:p>
        </p:txBody>
      </p:sp>
      <p:pic>
        <p:nvPicPr>
          <p:cNvPr id="77" name="Google Shape;77;p16">
            <a:extLst>
              <a:ext uri="{FF2B5EF4-FFF2-40B4-BE49-F238E27FC236}">
                <a16:creationId xmlns:a16="http://schemas.microsoft.com/office/drawing/2014/main" id="{2BEDBF73-E895-992D-08A4-3A81508305B7}"/>
              </a:ext>
            </a:extLst>
          </p:cNvPr>
          <p:cNvPicPr preferRelativeResize="0"/>
          <p:nvPr/>
        </p:nvPicPr>
        <p:blipFill>
          <a:blip r:embed="rId4">
            <a:alphaModFix/>
          </a:blip>
          <a:stretch>
            <a:fillRect/>
          </a:stretch>
        </p:blipFill>
        <p:spPr>
          <a:xfrm>
            <a:off x="7336755" y="-98389"/>
            <a:ext cx="1807245" cy="1419275"/>
          </a:xfrm>
          <a:prstGeom prst="rect">
            <a:avLst/>
          </a:prstGeom>
          <a:noFill/>
          <a:ln>
            <a:noFill/>
          </a:ln>
        </p:spPr>
      </p:pic>
      <p:sp>
        <p:nvSpPr>
          <p:cNvPr id="2" name="TextBox 1">
            <a:extLst>
              <a:ext uri="{FF2B5EF4-FFF2-40B4-BE49-F238E27FC236}">
                <a16:creationId xmlns:a16="http://schemas.microsoft.com/office/drawing/2014/main" id="{F9B1ECA4-60C1-83C0-B177-1FBC50199C87}"/>
              </a:ext>
            </a:extLst>
          </p:cNvPr>
          <p:cNvSpPr txBox="1"/>
          <p:nvPr/>
        </p:nvSpPr>
        <p:spPr>
          <a:xfrm>
            <a:off x="5608187" y="4912668"/>
            <a:ext cx="3602182" cy="230832"/>
          </a:xfrm>
          <a:prstGeom prst="rect">
            <a:avLst/>
          </a:prstGeom>
          <a:noFill/>
        </p:spPr>
        <p:txBody>
          <a:bodyPr wrap="square" rtlCol="0">
            <a:spAutoFit/>
          </a:bodyPr>
          <a:lstStyle/>
          <a:p>
            <a:pPr algn="r"/>
            <a:r>
              <a:rPr lang="en-US" sz="900" dirty="0">
                <a:solidFill>
                  <a:schemeClr val="tx1">
                    <a:lumMod val="85000"/>
                  </a:schemeClr>
                </a:solidFill>
              </a:rPr>
              <a:t>Credit: Shaun Lee</a:t>
            </a:r>
          </a:p>
        </p:txBody>
      </p:sp>
    </p:spTree>
    <p:extLst>
      <p:ext uri="{BB962C8B-B14F-4D97-AF65-F5344CB8AC3E}">
        <p14:creationId xmlns:p14="http://schemas.microsoft.com/office/powerpoint/2010/main" val="19777608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00E436DC-C575-09C3-8162-06F03701A86A}"/>
            </a:ext>
          </a:extLst>
        </p:cNvPr>
        <p:cNvGrpSpPr/>
        <p:nvPr/>
      </p:nvGrpSpPr>
      <p:grpSpPr>
        <a:xfrm>
          <a:off x="0" y="0"/>
          <a:ext cx="0" cy="0"/>
          <a:chOff x="0" y="0"/>
          <a:chExt cx="0" cy="0"/>
        </a:xfrm>
      </p:grpSpPr>
      <p:sp>
        <p:nvSpPr>
          <p:cNvPr id="205" name="Google Shape;205;p35">
            <a:extLst>
              <a:ext uri="{FF2B5EF4-FFF2-40B4-BE49-F238E27FC236}">
                <a16:creationId xmlns:a16="http://schemas.microsoft.com/office/drawing/2014/main" id="{DB09D6EB-CE28-29FB-7369-3E9DEE20C493}"/>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Stray rates</a:t>
            </a:r>
            <a:endParaRPr sz="3200" dirty="0"/>
          </a:p>
        </p:txBody>
      </p:sp>
    </p:spTree>
    <p:extLst>
      <p:ext uri="{BB962C8B-B14F-4D97-AF65-F5344CB8AC3E}">
        <p14:creationId xmlns:p14="http://schemas.microsoft.com/office/powerpoint/2010/main" val="30813469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8F8081C2-D276-5D7A-11AB-60E18734B5BF}"/>
            </a:ext>
          </a:extLst>
        </p:cNvPr>
        <p:cNvGrpSpPr/>
        <p:nvPr/>
      </p:nvGrpSpPr>
      <p:grpSpPr>
        <a:xfrm>
          <a:off x="0" y="0"/>
          <a:ext cx="0" cy="0"/>
          <a:chOff x="0" y="0"/>
          <a:chExt cx="0" cy="0"/>
        </a:xfrm>
      </p:grpSpPr>
      <p:sp>
        <p:nvSpPr>
          <p:cNvPr id="205" name="Google Shape;205;p35">
            <a:extLst>
              <a:ext uri="{FF2B5EF4-FFF2-40B4-BE49-F238E27FC236}">
                <a16:creationId xmlns:a16="http://schemas.microsoft.com/office/drawing/2014/main" id="{1F2E2D78-887A-365D-5A24-868D8FAC8AE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Stray rate data is sparse and messy..</a:t>
            </a:r>
            <a:endParaRPr sz="3200" dirty="0"/>
          </a:p>
        </p:txBody>
      </p:sp>
    </p:spTree>
    <p:extLst>
      <p:ext uri="{BB962C8B-B14F-4D97-AF65-F5344CB8AC3E}">
        <p14:creationId xmlns:p14="http://schemas.microsoft.com/office/powerpoint/2010/main" val="24170908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9A3A7755-88FB-67FB-0F26-0A4D3E28293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A41DEB1-7F8C-CEF6-AB87-8868047C761E}"/>
              </a:ext>
            </a:extLst>
          </p:cNvPr>
          <p:cNvPicPr>
            <a:picLocks noChangeAspect="1"/>
          </p:cNvPicPr>
          <p:nvPr/>
        </p:nvPicPr>
        <p:blipFill>
          <a:blip r:embed="rId3"/>
          <a:stretch>
            <a:fillRect/>
          </a:stretch>
        </p:blipFill>
        <p:spPr>
          <a:xfrm>
            <a:off x="0" y="0"/>
            <a:ext cx="9144000" cy="5326878"/>
          </a:xfrm>
          <a:prstGeom prst="rect">
            <a:avLst/>
          </a:prstGeom>
        </p:spPr>
      </p:pic>
    </p:spTree>
    <p:extLst>
      <p:ext uri="{BB962C8B-B14F-4D97-AF65-F5344CB8AC3E}">
        <p14:creationId xmlns:p14="http://schemas.microsoft.com/office/powerpoint/2010/main" val="39721396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C4EFC930-5EF8-0ED6-1EFE-8CD0C01AD8AE}"/>
            </a:ext>
          </a:extLst>
        </p:cNvPr>
        <p:cNvGrpSpPr/>
        <p:nvPr/>
      </p:nvGrpSpPr>
      <p:grpSpPr>
        <a:xfrm>
          <a:off x="0" y="0"/>
          <a:ext cx="0" cy="0"/>
          <a:chOff x="0" y="0"/>
          <a:chExt cx="0" cy="0"/>
        </a:xfrm>
      </p:grpSpPr>
      <p:sp>
        <p:nvSpPr>
          <p:cNvPr id="205" name="Google Shape;205;p35">
            <a:extLst>
              <a:ext uri="{FF2B5EF4-FFF2-40B4-BE49-F238E27FC236}">
                <a16:creationId xmlns:a16="http://schemas.microsoft.com/office/drawing/2014/main" id="{E90E4144-175C-42B8-69F4-CC4919D1C81E}"/>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Stray rate data is sparse and messy..</a:t>
            </a:r>
            <a:endParaRPr sz="3200" dirty="0"/>
          </a:p>
        </p:txBody>
      </p:sp>
      <p:sp>
        <p:nvSpPr>
          <p:cNvPr id="2" name="Google Shape;207;p35">
            <a:extLst>
              <a:ext uri="{FF2B5EF4-FFF2-40B4-BE49-F238E27FC236}">
                <a16:creationId xmlns:a16="http://schemas.microsoft.com/office/drawing/2014/main" id="{CA6E44F8-E34D-9887-4611-4277B57231C0}"/>
              </a:ext>
            </a:extLst>
          </p:cNvPr>
          <p:cNvSpPr txBox="1">
            <a:spLocks/>
          </p:cNvSpPr>
          <p:nvPr/>
        </p:nvSpPr>
        <p:spPr>
          <a:xfrm>
            <a:off x="410100" y="1017725"/>
            <a:ext cx="832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500" dirty="0"/>
              <a:t>38 “good” sampling efforts between Indian River and SJ Hatchery</a:t>
            </a:r>
          </a:p>
          <a:p>
            <a:endParaRPr lang="en-US" sz="2500" dirty="0"/>
          </a:p>
        </p:txBody>
      </p:sp>
    </p:spTree>
    <p:extLst>
      <p:ext uri="{BB962C8B-B14F-4D97-AF65-F5344CB8AC3E}">
        <p14:creationId xmlns:p14="http://schemas.microsoft.com/office/powerpoint/2010/main" val="24340916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9EDAE338-B0AB-A078-8BCB-E33BE4D3AF2B}"/>
            </a:ext>
          </a:extLst>
        </p:cNvPr>
        <p:cNvGrpSpPr/>
        <p:nvPr/>
      </p:nvGrpSpPr>
      <p:grpSpPr>
        <a:xfrm>
          <a:off x="0" y="0"/>
          <a:ext cx="0" cy="0"/>
          <a:chOff x="0" y="0"/>
          <a:chExt cx="0" cy="0"/>
        </a:xfrm>
      </p:grpSpPr>
      <p:sp>
        <p:nvSpPr>
          <p:cNvPr id="205" name="Google Shape;205;p35">
            <a:extLst>
              <a:ext uri="{FF2B5EF4-FFF2-40B4-BE49-F238E27FC236}">
                <a16:creationId xmlns:a16="http://schemas.microsoft.com/office/drawing/2014/main" id="{36CC570D-0D63-0696-8FE1-0D07A06A5D82}"/>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Stray rate data is sparse and messy..</a:t>
            </a:r>
            <a:endParaRPr sz="3200" dirty="0"/>
          </a:p>
        </p:txBody>
      </p:sp>
      <p:sp>
        <p:nvSpPr>
          <p:cNvPr id="2" name="Google Shape;207;p35">
            <a:extLst>
              <a:ext uri="{FF2B5EF4-FFF2-40B4-BE49-F238E27FC236}">
                <a16:creationId xmlns:a16="http://schemas.microsoft.com/office/drawing/2014/main" id="{56BBF202-A2A2-C429-D9BC-62B5793D3860}"/>
              </a:ext>
            </a:extLst>
          </p:cNvPr>
          <p:cNvSpPr txBox="1">
            <a:spLocks/>
          </p:cNvSpPr>
          <p:nvPr/>
        </p:nvSpPr>
        <p:spPr>
          <a:xfrm>
            <a:off x="410100" y="1017725"/>
            <a:ext cx="832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500" dirty="0"/>
              <a:t>38 “good” sampling efforts between Indian River and SJ Hatchery</a:t>
            </a:r>
          </a:p>
          <a:p>
            <a:endParaRPr lang="en-US" sz="2500" dirty="0"/>
          </a:p>
          <a:p>
            <a:r>
              <a:rPr lang="en-US" sz="2500" dirty="0"/>
              <a:t>Two major issues:</a:t>
            </a:r>
          </a:p>
        </p:txBody>
      </p:sp>
    </p:spTree>
    <p:extLst>
      <p:ext uri="{BB962C8B-B14F-4D97-AF65-F5344CB8AC3E}">
        <p14:creationId xmlns:p14="http://schemas.microsoft.com/office/powerpoint/2010/main" val="23749061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5726DCE1-AEB8-C878-9B4F-887BFB97BD14}"/>
            </a:ext>
          </a:extLst>
        </p:cNvPr>
        <p:cNvGrpSpPr/>
        <p:nvPr/>
      </p:nvGrpSpPr>
      <p:grpSpPr>
        <a:xfrm>
          <a:off x="0" y="0"/>
          <a:ext cx="0" cy="0"/>
          <a:chOff x="0" y="0"/>
          <a:chExt cx="0" cy="0"/>
        </a:xfrm>
      </p:grpSpPr>
      <p:sp>
        <p:nvSpPr>
          <p:cNvPr id="205" name="Google Shape;205;p35">
            <a:extLst>
              <a:ext uri="{FF2B5EF4-FFF2-40B4-BE49-F238E27FC236}">
                <a16:creationId xmlns:a16="http://schemas.microsoft.com/office/drawing/2014/main" id="{CA61F9BB-5D58-667B-1BCB-6F81F0A9C19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Stray rate data is sparse and messy..</a:t>
            </a:r>
            <a:endParaRPr sz="3200" dirty="0"/>
          </a:p>
        </p:txBody>
      </p:sp>
      <p:sp>
        <p:nvSpPr>
          <p:cNvPr id="2" name="Google Shape;207;p35">
            <a:extLst>
              <a:ext uri="{FF2B5EF4-FFF2-40B4-BE49-F238E27FC236}">
                <a16:creationId xmlns:a16="http://schemas.microsoft.com/office/drawing/2014/main" id="{3591A16E-F54E-5C00-B5CF-C7C000347F56}"/>
              </a:ext>
            </a:extLst>
          </p:cNvPr>
          <p:cNvSpPr txBox="1">
            <a:spLocks/>
          </p:cNvSpPr>
          <p:nvPr/>
        </p:nvSpPr>
        <p:spPr>
          <a:xfrm>
            <a:off x="410100" y="1017725"/>
            <a:ext cx="832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500" dirty="0"/>
              <a:t>38 “good” sampling efforts between Indian River and SJ Hatchery</a:t>
            </a:r>
          </a:p>
          <a:p>
            <a:endParaRPr lang="en-US" sz="2500" dirty="0"/>
          </a:p>
          <a:p>
            <a:r>
              <a:rPr lang="en-US" sz="2500" dirty="0"/>
              <a:t>Two major issues:</a:t>
            </a:r>
          </a:p>
          <a:p>
            <a:endParaRPr lang="en-US" sz="2500" dirty="0"/>
          </a:p>
          <a:p>
            <a:pPr marL="342900" indent="-342900">
              <a:buFontTx/>
              <a:buChar char="-"/>
            </a:pPr>
            <a:r>
              <a:rPr lang="en-US" sz="2500" dirty="0"/>
              <a:t>Ten years b/w 2011 &amp; 2024 with some data available </a:t>
            </a:r>
          </a:p>
          <a:p>
            <a:pPr lvl="4"/>
            <a:r>
              <a:rPr lang="en-US" sz="2500" dirty="0"/>
              <a:t>	(only seven with sampling at both sites)</a:t>
            </a:r>
          </a:p>
        </p:txBody>
      </p:sp>
    </p:spTree>
    <p:extLst>
      <p:ext uri="{BB962C8B-B14F-4D97-AF65-F5344CB8AC3E}">
        <p14:creationId xmlns:p14="http://schemas.microsoft.com/office/powerpoint/2010/main" val="27327653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515F39BD-FE25-5F89-36E9-7BCBDD290A1A}"/>
            </a:ext>
          </a:extLst>
        </p:cNvPr>
        <p:cNvGrpSpPr/>
        <p:nvPr/>
      </p:nvGrpSpPr>
      <p:grpSpPr>
        <a:xfrm>
          <a:off x="0" y="0"/>
          <a:ext cx="0" cy="0"/>
          <a:chOff x="0" y="0"/>
          <a:chExt cx="0" cy="0"/>
        </a:xfrm>
      </p:grpSpPr>
      <p:sp>
        <p:nvSpPr>
          <p:cNvPr id="205" name="Google Shape;205;p35">
            <a:extLst>
              <a:ext uri="{FF2B5EF4-FFF2-40B4-BE49-F238E27FC236}">
                <a16:creationId xmlns:a16="http://schemas.microsoft.com/office/drawing/2014/main" id="{DAA2A214-D247-2A23-6241-B8527DD6731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Stray rate data is sparse and messy..</a:t>
            </a:r>
            <a:endParaRPr sz="3200" dirty="0"/>
          </a:p>
        </p:txBody>
      </p:sp>
      <p:pic>
        <p:nvPicPr>
          <p:cNvPr id="4" name="Picture 3">
            <a:extLst>
              <a:ext uri="{FF2B5EF4-FFF2-40B4-BE49-F238E27FC236}">
                <a16:creationId xmlns:a16="http://schemas.microsoft.com/office/drawing/2014/main" id="{99332CD9-60CE-4574-85EB-44FA1487F243}"/>
              </a:ext>
            </a:extLst>
          </p:cNvPr>
          <p:cNvPicPr>
            <a:picLocks noChangeAspect="1"/>
          </p:cNvPicPr>
          <p:nvPr/>
        </p:nvPicPr>
        <p:blipFill>
          <a:blip r:embed="rId3"/>
          <a:stretch>
            <a:fillRect/>
          </a:stretch>
        </p:blipFill>
        <p:spPr>
          <a:xfrm>
            <a:off x="2034378" y="1226229"/>
            <a:ext cx="5176913" cy="3744090"/>
          </a:xfrm>
          <a:prstGeom prst="rect">
            <a:avLst/>
          </a:prstGeom>
        </p:spPr>
      </p:pic>
      <p:pic>
        <p:nvPicPr>
          <p:cNvPr id="6" name="Picture 5">
            <a:extLst>
              <a:ext uri="{FF2B5EF4-FFF2-40B4-BE49-F238E27FC236}">
                <a16:creationId xmlns:a16="http://schemas.microsoft.com/office/drawing/2014/main" id="{18FB8F45-CB1C-16CB-10CF-777EEA3362B3}"/>
              </a:ext>
            </a:extLst>
          </p:cNvPr>
          <p:cNvPicPr>
            <a:picLocks noChangeAspect="1"/>
          </p:cNvPicPr>
          <p:nvPr/>
        </p:nvPicPr>
        <p:blipFill>
          <a:blip r:embed="rId4"/>
          <a:stretch>
            <a:fillRect/>
          </a:stretch>
        </p:blipFill>
        <p:spPr>
          <a:xfrm>
            <a:off x="2034378" y="1226229"/>
            <a:ext cx="5176913" cy="3744090"/>
          </a:xfrm>
          <a:prstGeom prst="rect">
            <a:avLst/>
          </a:prstGeom>
        </p:spPr>
      </p:pic>
    </p:spTree>
    <p:extLst>
      <p:ext uri="{BB962C8B-B14F-4D97-AF65-F5344CB8AC3E}">
        <p14:creationId xmlns:p14="http://schemas.microsoft.com/office/powerpoint/2010/main" val="18362877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B1C57750-0BFF-BB1B-92D1-034639BA6BC8}"/>
            </a:ext>
          </a:extLst>
        </p:cNvPr>
        <p:cNvGrpSpPr/>
        <p:nvPr/>
      </p:nvGrpSpPr>
      <p:grpSpPr>
        <a:xfrm>
          <a:off x="0" y="0"/>
          <a:ext cx="0" cy="0"/>
          <a:chOff x="0" y="0"/>
          <a:chExt cx="0" cy="0"/>
        </a:xfrm>
      </p:grpSpPr>
      <p:sp>
        <p:nvSpPr>
          <p:cNvPr id="205" name="Google Shape;205;p35">
            <a:extLst>
              <a:ext uri="{FF2B5EF4-FFF2-40B4-BE49-F238E27FC236}">
                <a16:creationId xmlns:a16="http://schemas.microsoft.com/office/drawing/2014/main" id="{F56BF5BA-F0FD-EE81-6D0C-77E9809EBBC1}"/>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Stray rate data is sparse and messy..</a:t>
            </a:r>
            <a:endParaRPr sz="3200" dirty="0"/>
          </a:p>
        </p:txBody>
      </p:sp>
      <p:sp>
        <p:nvSpPr>
          <p:cNvPr id="2" name="Google Shape;207;p35">
            <a:extLst>
              <a:ext uri="{FF2B5EF4-FFF2-40B4-BE49-F238E27FC236}">
                <a16:creationId xmlns:a16="http://schemas.microsoft.com/office/drawing/2014/main" id="{0DD4DB7C-DBB0-E144-1DD0-BCBBB80C9FAF}"/>
              </a:ext>
            </a:extLst>
          </p:cNvPr>
          <p:cNvSpPr txBox="1">
            <a:spLocks/>
          </p:cNvSpPr>
          <p:nvPr/>
        </p:nvSpPr>
        <p:spPr>
          <a:xfrm>
            <a:off x="410100" y="1017725"/>
            <a:ext cx="832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500" dirty="0"/>
              <a:t>38 “good” sampling efforts between Indian River and SJ Hatchery</a:t>
            </a:r>
          </a:p>
          <a:p>
            <a:endParaRPr lang="en-US" sz="2500" dirty="0"/>
          </a:p>
          <a:p>
            <a:r>
              <a:rPr lang="en-US" sz="2500" dirty="0"/>
              <a:t>Two major issues:</a:t>
            </a:r>
          </a:p>
          <a:p>
            <a:endParaRPr lang="en-US" sz="2500" dirty="0"/>
          </a:p>
          <a:p>
            <a:pPr marL="342900" indent="-342900">
              <a:buFontTx/>
              <a:buChar char="-"/>
            </a:pPr>
            <a:r>
              <a:rPr lang="en-US" sz="2500" dirty="0"/>
              <a:t>Ten years b/w 2011 &amp; 2024 with some data available </a:t>
            </a:r>
          </a:p>
          <a:p>
            <a:pPr lvl="4"/>
            <a:r>
              <a:rPr lang="en-US" sz="2500" dirty="0"/>
              <a:t>	(only seven with sampling at both sites)</a:t>
            </a:r>
          </a:p>
        </p:txBody>
      </p:sp>
    </p:spTree>
    <p:extLst>
      <p:ext uri="{BB962C8B-B14F-4D97-AF65-F5344CB8AC3E}">
        <p14:creationId xmlns:p14="http://schemas.microsoft.com/office/powerpoint/2010/main" val="36443018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2983164B-41A3-D9C2-E90C-0D80043DF996}"/>
            </a:ext>
          </a:extLst>
        </p:cNvPr>
        <p:cNvGrpSpPr/>
        <p:nvPr/>
      </p:nvGrpSpPr>
      <p:grpSpPr>
        <a:xfrm>
          <a:off x="0" y="0"/>
          <a:ext cx="0" cy="0"/>
          <a:chOff x="0" y="0"/>
          <a:chExt cx="0" cy="0"/>
        </a:xfrm>
      </p:grpSpPr>
      <p:sp>
        <p:nvSpPr>
          <p:cNvPr id="205" name="Google Shape;205;p35">
            <a:extLst>
              <a:ext uri="{FF2B5EF4-FFF2-40B4-BE49-F238E27FC236}">
                <a16:creationId xmlns:a16="http://schemas.microsoft.com/office/drawing/2014/main" id="{4236764D-B163-3E2E-7B56-702CB3A6F269}"/>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Stray rate data is sparse and messy..</a:t>
            </a:r>
            <a:endParaRPr sz="3200" dirty="0"/>
          </a:p>
        </p:txBody>
      </p:sp>
      <p:sp>
        <p:nvSpPr>
          <p:cNvPr id="2" name="Google Shape;207;p35">
            <a:extLst>
              <a:ext uri="{FF2B5EF4-FFF2-40B4-BE49-F238E27FC236}">
                <a16:creationId xmlns:a16="http://schemas.microsoft.com/office/drawing/2014/main" id="{1F039EF8-3F9C-F56C-AF9E-E6A6419A10B1}"/>
              </a:ext>
            </a:extLst>
          </p:cNvPr>
          <p:cNvSpPr txBox="1">
            <a:spLocks/>
          </p:cNvSpPr>
          <p:nvPr/>
        </p:nvSpPr>
        <p:spPr>
          <a:xfrm>
            <a:off x="410100" y="1017725"/>
            <a:ext cx="832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500" dirty="0"/>
              <a:t>38 “good” sampling efforts between Indian River and SJ Hatchery</a:t>
            </a:r>
          </a:p>
          <a:p>
            <a:endParaRPr lang="en-US" sz="2500" dirty="0"/>
          </a:p>
          <a:p>
            <a:r>
              <a:rPr lang="en-US" sz="2500" dirty="0"/>
              <a:t>Two major issues:</a:t>
            </a:r>
          </a:p>
          <a:p>
            <a:endParaRPr lang="en-US" sz="2500" dirty="0"/>
          </a:p>
          <a:p>
            <a:pPr marL="342900" indent="-342900">
              <a:buFontTx/>
              <a:buChar char="-"/>
            </a:pPr>
            <a:r>
              <a:rPr lang="en-US" sz="2500" dirty="0"/>
              <a:t>Ten years b/w 2011 &amp; 2024 with some data available </a:t>
            </a:r>
          </a:p>
          <a:p>
            <a:pPr lvl="4"/>
            <a:r>
              <a:rPr lang="en-US" sz="2500" dirty="0"/>
              <a:t>	(only seven with sampling at both sites)</a:t>
            </a:r>
          </a:p>
          <a:p>
            <a:pPr lvl="4"/>
            <a:endParaRPr lang="en-US" sz="2500" dirty="0"/>
          </a:p>
          <a:p>
            <a:pPr marL="342900" lvl="4" indent="-342900">
              <a:buFontTx/>
              <a:buChar char="-"/>
            </a:pPr>
            <a:r>
              <a:rPr lang="en-US" sz="2500" dirty="0"/>
              <a:t>Inconsistent timing of sampling efforts</a:t>
            </a:r>
          </a:p>
          <a:p>
            <a:pPr lvl="4"/>
            <a:endParaRPr lang="en-US" sz="2500" dirty="0"/>
          </a:p>
          <a:p>
            <a:pPr lvl="4"/>
            <a:r>
              <a:rPr lang="en-US" sz="2500" dirty="0"/>
              <a:t>	</a:t>
            </a:r>
          </a:p>
        </p:txBody>
      </p:sp>
    </p:spTree>
    <p:extLst>
      <p:ext uri="{BB962C8B-B14F-4D97-AF65-F5344CB8AC3E}">
        <p14:creationId xmlns:p14="http://schemas.microsoft.com/office/powerpoint/2010/main" val="10409804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473850F9-808E-85A2-CE3F-6750C8DF935C}"/>
            </a:ext>
          </a:extLst>
        </p:cNvPr>
        <p:cNvGrpSpPr/>
        <p:nvPr/>
      </p:nvGrpSpPr>
      <p:grpSpPr>
        <a:xfrm>
          <a:off x="0" y="0"/>
          <a:ext cx="0" cy="0"/>
          <a:chOff x="0" y="0"/>
          <a:chExt cx="0" cy="0"/>
        </a:xfrm>
      </p:grpSpPr>
      <p:sp>
        <p:nvSpPr>
          <p:cNvPr id="205" name="Google Shape;205;p35">
            <a:extLst>
              <a:ext uri="{FF2B5EF4-FFF2-40B4-BE49-F238E27FC236}">
                <a16:creationId xmlns:a16="http://schemas.microsoft.com/office/drawing/2014/main" id="{CD86DD75-3AF6-FC7E-30A1-15E848C7068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Stray rate data is sparse and messy..</a:t>
            </a:r>
            <a:endParaRPr sz="3200" dirty="0"/>
          </a:p>
        </p:txBody>
      </p:sp>
      <p:pic>
        <p:nvPicPr>
          <p:cNvPr id="4" name="Picture 3">
            <a:extLst>
              <a:ext uri="{FF2B5EF4-FFF2-40B4-BE49-F238E27FC236}">
                <a16:creationId xmlns:a16="http://schemas.microsoft.com/office/drawing/2014/main" id="{D6365BB3-A68E-B3CC-0B56-BAA30708AA18}"/>
              </a:ext>
            </a:extLst>
          </p:cNvPr>
          <p:cNvPicPr>
            <a:picLocks noChangeAspect="1"/>
          </p:cNvPicPr>
          <p:nvPr/>
        </p:nvPicPr>
        <p:blipFill>
          <a:blip r:embed="rId3"/>
          <a:stretch>
            <a:fillRect/>
          </a:stretch>
        </p:blipFill>
        <p:spPr>
          <a:xfrm>
            <a:off x="1910817" y="1112970"/>
            <a:ext cx="5322366" cy="3684327"/>
          </a:xfrm>
          <a:prstGeom prst="rect">
            <a:avLst/>
          </a:prstGeom>
        </p:spPr>
      </p:pic>
    </p:spTree>
    <p:extLst>
      <p:ext uri="{BB962C8B-B14F-4D97-AF65-F5344CB8AC3E}">
        <p14:creationId xmlns:p14="http://schemas.microsoft.com/office/powerpoint/2010/main" val="1516296876"/>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4810</TotalTime>
  <Words>2811</Words>
  <Application>Microsoft Office PowerPoint</Application>
  <PresentationFormat>On-screen Show (16:9)</PresentationFormat>
  <Paragraphs>412</Paragraphs>
  <Slides>108</Slides>
  <Notes>108</Notes>
  <HiddenSlides>6</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108</vt:i4>
      </vt:variant>
    </vt:vector>
  </HeadingPairs>
  <TitlesOfParts>
    <vt:vector size="110" baseType="lpstr">
      <vt:lpstr>Arial</vt:lpstr>
      <vt:lpstr>Simple Dark</vt:lpstr>
      <vt:lpstr>Hyperabundance of endemic species and pink salmon in the Indian River</vt:lpstr>
      <vt:lpstr>Hyperabundance of endemic species</vt:lpstr>
      <vt:lpstr>Hyperabundance of endemic species</vt:lpstr>
      <vt:lpstr>Hyperabundance of Endemic Species</vt:lpstr>
      <vt:lpstr>Hyperabundance of Endemic Species</vt:lpstr>
      <vt:lpstr>Hyperabundance of Endemic Species</vt:lpstr>
      <vt:lpstr>Hyperabundance of Endemic Species</vt:lpstr>
      <vt:lpstr>Hyperabundance of Endemic Species</vt:lpstr>
      <vt:lpstr>Hyperabundance of Endemic Species</vt:lpstr>
      <vt:lpstr>Hyperabundance of Endemic Species</vt:lpstr>
      <vt:lpstr>Hyperabundance of Endemic Species</vt:lpstr>
      <vt:lpstr>Hyperabundance of endemic species</vt:lpstr>
      <vt:lpstr>Why am I talking about this?</vt:lpstr>
      <vt:lpstr>Research focus</vt:lpstr>
      <vt:lpstr>Research focus</vt:lpstr>
      <vt:lpstr>Research focus</vt:lpstr>
      <vt:lpstr>Presentation in three parts</vt:lpstr>
      <vt:lpstr>Presentation in three parts</vt:lpstr>
      <vt:lpstr>Presentation in three parts</vt:lpstr>
      <vt:lpstr>Presentation in three parts</vt:lpstr>
      <vt:lpstr>Background</vt:lpstr>
      <vt:lpstr>Pink Salmon in Southeast Alaska</vt:lpstr>
      <vt:lpstr>Pink Salmon in Southeast Alaska</vt:lpstr>
      <vt:lpstr>Pink Salmon in Southeast Alaska</vt:lpstr>
      <vt:lpstr>Pink Salmon in population data</vt:lpstr>
      <vt:lpstr>Pink Salmon in population data</vt:lpstr>
      <vt:lpstr>Pink Salmon in population data</vt:lpstr>
      <vt:lpstr>Pink Salmon in population data</vt:lpstr>
      <vt:lpstr>Pink Salmon in Southeast Alaska</vt:lpstr>
      <vt:lpstr>Pink Salmon in Southeast Alaska</vt:lpstr>
      <vt:lpstr>Pink Salmon in Southeast Alaska</vt:lpstr>
      <vt:lpstr>PowerPoint Presentation</vt:lpstr>
      <vt:lpstr>Sitka National Historical Park – History</vt:lpstr>
      <vt:lpstr>Sitka National Historical Park – History</vt:lpstr>
      <vt:lpstr>Sitka National Historical Park – History</vt:lpstr>
      <vt:lpstr>Sitka National Historical Park – History</vt:lpstr>
      <vt:lpstr>Sitka National Historical Park – Indian River</vt:lpstr>
      <vt:lpstr>Sitka National Historical Park – Indian River</vt:lpstr>
      <vt:lpstr>Sitka National Historical Park – Indian River</vt:lpstr>
      <vt:lpstr>Sitka National Historical Park – Indian River</vt:lpstr>
      <vt:lpstr>Sitka National Historical Park – Indian River</vt:lpstr>
      <vt:lpstr>Sitka National Historical Park –  Sheldon Jackson Hatchery</vt:lpstr>
      <vt:lpstr>Sitka National Historical Park –  Sheldon Jackson Hatchery</vt:lpstr>
      <vt:lpstr>Sitka National Historical Park –  Sheldon Jackson Hatchery</vt:lpstr>
      <vt:lpstr>Sitka National Historical Park –  Sheldon Jackson Hatchery</vt:lpstr>
      <vt:lpstr>Sitka National Historical Park –  Sheldon Jackson Hatchery</vt:lpstr>
      <vt:lpstr>Sitka National Historical Park</vt:lpstr>
      <vt:lpstr>Sitka National Historical Park</vt:lpstr>
      <vt:lpstr>Sitka National Historical Park</vt:lpstr>
      <vt:lpstr>Since 1990s, pink salmon poulations at Indian River have increased dramatically…</vt:lpstr>
      <vt:lpstr>PowerPoint Presentation</vt:lpstr>
      <vt:lpstr>PowerPoint Presentation</vt:lpstr>
      <vt:lpstr>PowerPoint Presentation</vt:lpstr>
      <vt:lpstr>PowerPoint Presentation</vt:lpstr>
      <vt:lpstr>National Parks and conservation</vt:lpstr>
      <vt:lpstr>Hyperabundance of pink salmon</vt:lpstr>
      <vt:lpstr>Question 1</vt:lpstr>
      <vt:lpstr>Question 1: Where does the Indian River fit in this picture?</vt:lpstr>
      <vt:lpstr>Answer?</vt:lpstr>
      <vt:lpstr>Is there a more complete answer?</vt:lpstr>
      <vt:lpstr>Where does the Indian River fit in this picture?</vt:lpstr>
      <vt:lpstr>Where does the Indian River fit in this picture?</vt:lpstr>
      <vt:lpstr>Where does the Indian River fit in this picture?</vt:lpstr>
      <vt:lpstr>Where does the Indian River fit in this picture?</vt:lpstr>
      <vt:lpstr>Where does the Indian River fit in this picture?</vt:lpstr>
      <vt:lpstr>Where does the Indian River fit in this picture?</vt:lpstr>
      <vt:lpstr>Where does the Indian River fit in this picture?</vt:lpstr>
      <vt:lpstr>Where does the Indian River fit in this picture?</vt:lpstr>
      <vt:lpstr>Where does the Indian River fit in this picture?</vt:lpstr>
      <vt:lpstr>Where does the Indian River fit in this picture?</vt:lpstr>
      <vt:lpstr>Where does the Indian River fit in this picture?</vt:lpstr>
      <vt:lpstr>Where does the Indian River fit in this picture?</vt:lpstr>
      <vt:lpstr>Where does the Indian River fit in this picture?</vt:lpstr>
      <vt:lpstr>Implications?</vt:lpstr>
      <vt:lpstr>Implications</vt:lpstr>
      <vt:lpstr>Implications</vt:lpstr>
      <vt:lpstr>Implications</vt:lpstr>
      <vt:lpstr>Implications</vt:lpstr>
      <vt:lpstr>Implications</vt:lpstr>
      <vt:lpstr>Question 2</vt:lpstr>
      <vt:lpstr>PowerPoint Presentation</vt:lpstr>
      <vt:lpstr>H0: Sheldon Jackson Hatchery pink salmon releases do not impact the abundance of pink salmon in the Indian River</vt:lpstr>
      <vt:lpstr>This will require: </vt:lpstr>
      <vt:lpstr>This will require: - Estimates of Indian River escapement </vt:lpstr>
      <vt:lpstr>This will require: - Estimates of Indian River escapement - Data regarding stray rates to and from Sheldon Jackson Hatchery </vt:lpstr>
      <vt:lpstr>This will require: - Estimates of Indian River escapement - Data regarding stray rates to and from Sheldon Jackson Hatchery - Control covariates</vt:lpstr>
      <vt:lpstr>Recall, observations contain gaps in time series</vt:lpstr>
      <vt:lpstr>Indian River escapement</vt:lpstr>
      <vt:lpstr>Estimates of Indian River escapement</vt:lpstr>
      <vt:lpstr>Stray rates</vt:lpstr>
      <vt:lpstr>Stray rate data is sparse and messy..</vt:lpstr>
      <vt:lpstr>PowerPoint Presentation</vt:lpstr>
      <vt:lpstr>Stray rate data is sparse and messy..</vt:lpstr>
      <vt:lpstr>Stray rate data is sparse and messy..</vt:lpstr>
      <vt:lpstr>Stray rate data is sparse and messy..</vt:lpstr>
      <vt:lpstr>Stray rate data is sparse and messy..</vt:lpstr>
      <vt:lpstr>Stray rate data is sparse and messy..</vt:lpstr>
      <vt:lpstr>Stray rate data is sparse and messy..</vt:lpstr>
      <vt:lpstr>Stray rate data is sparse and messy..</vt:lpstr>
      <vt:lpstr>Stray rate data is sparse and messy..</vt:lpstr>
      <vt:lpstr>Stray rate data is sparse and messy..</vt:lpstr>
      <vt:lpstr>Stray rate data is sparse and messy..</vt:lpstr>
      <vt:lpstr>Stray rate data is sparse and messy..</vt:lpstr>
      <vt:lpstr>Stray rate data is sparse and messy..</vt:lpstr>
      <vt:lpstr>Stray rate data is sparse and messy..</vt:lpstr>
      <vt:lpstr>Stray rate data is sparse and messy..</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Hyperabundance of endemic species and pink salmon abundance in the Indian River</dc:title>
  <dc:creator>Brian McGreal</dc:creator>
  <cp:lastModifiedBy>Brian McGreal</cp:lastModifiedBy>
  <cp:revision>41</cp:revision>
  <dcterms:modified xsi:type="dcterms:W3CDTF">2025-01-24T19:09:04Z</dcterms:modified>
</cp:coreProperties>
</file>